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347" r:id="rId2"/>
    <p:sldId id="335" r:id="rId3"/>
    <p:sldId id="336" r:id="rId4"/>
    <p:sldId id="365" r:id="rId5"/>
    <p:sldId id="366" r:id="rId6"/>
    <p:sldId id="372" r:id="rId7"/>
    <p:sldId id="338" r:id="rId8"/>
    <p:sldId id="373" r:id="rId9"/>
    <p:sldId id="353" r:id="rId10"/>
    <p:sldId id="374" r:id="rId11"/>
    <p:sldId id="355" r:id="rId12"/>
    <p:sldId id="377" r:id="rId13"/>
    <p:sldId id="329" r:id="rId14"/>
    <p:sldId id="349" r:id="rId15"/>
    <p:sldId id="356" r:id="rId16"/>
    <p:sldId id="379" r:id="rId17"/>
    <p:sldId id="354" r:id="rId18"/>
    <p:sldId id="357" r:id="rId19"/>
    <p:sldId id="380" r:id="rId20"/>
    <p:sldId id="381" r:id="rId21"/>
    <p:sldId id="330" r:id="rId22"/>
    <p:sldId id="350" r:id="rId23"/>
    <p:sldId id="362" r:id="rId24"/>
    <p:sldId id="363" r:id="rId25"/>
    <p:sldId id="384" r:id="rId26"/>
    <p:sldId id="339" r:id="rId27"/>
    <p:sldId id="278" r:id="rId28"/>
    <p:sldId id="340" r:id="rId29"/>
    <p:sldId id="317" r:id="rId30"/>
    <p:sldId id="280" r:id="rId31"/>
    <p:sldId id="343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8FEF"/>
    <a:srgbClr val="0062AC"/>
    <a:srgbClr val="568D11"/>
    <a:srgbClr val="407434"/>
    <a:srgbClr val="4AA44A"/>
    <a:srgbClr val="0F97C7"/>
    <a:srgbClr val="019DD5"/>
    <a:srgbClr val="85AD32"/>
    <a:srgbClr val="009D8C"/>
    <a:srgbClr val="009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78825" autoAdjust="0"/>
  </p:normalViewPr>
  <p:slideViewPr>
    <p:cSldViewPr snapToGrid="0">
      <p:cViewPr varScale="1">
        <p:scale>
          <a:sx n="104" d="100"/>
          <a:sy n="104" d="100"/>
        </p:scale>
        <p:origin x="180" y="108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435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798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110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15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289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090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976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145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759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526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260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071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475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61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930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881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00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86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951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261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4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31" name="表格 3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38022737"/>
              </p:ext>
            </p:extLst>
          </p:nvPr>
        </p:nvGraphicFramePr>
        <p:xfrm>
          <a:off x="20" y="1927438"/>
          <a:ext cx="1691680" cy="3168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研究内容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2" name="组合 31"/>
          <p:cNvGrpSpPr/>
          <p:nvPr userDrawn="1"/>
        </p:nvGrpSpPr>
        <p:grpSpPr>
          <a:xfrm>
            <a:off x="0" y="1954479"/>
            <a:ext cx="1691680" cy="788186"/>
            <a:chOff x="0" y="1272662"/>
            <a:chExt cx="1691680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 descr="C:\Users\Administrator\Desktop\地大图片\0.png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212090" y="0"/>
            <a:ext cx="1267460" cy="1267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34665855"/>
              </p:ext>
            </p:extLst>
          </p:nvPr>
        </p:nvGraphicFramePr>
        <p:xfrm>
          <a:off x="0" y="2057122"/>
          <a:ext cx="1691680" cy="3168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研究背景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05393" y="6278318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547664" y="31742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2852936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研究内容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5" name="图片 14" descr="C:\Users\Administrator\Desktop\地大图片\0.png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212090" y="0"/>
            <a:ext cx="1267460" cy="1267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43258334"/>
              </p:ext>
            </p:extLst>
          </p:nvPr>
        </p:nvGraphicFramePr>
        <p:xfrm>
          <a:off x="-20883" y="2051424"/>
          <a:ext cx="1691680" cy="3168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研究背景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五边形 8"/>
          <p:cNvSpPr/>
          <p:nvPr userDrawn="1"/>
        </p:nvSpPr>
        <p:spPr>
          <a:xfrm flipH="1">
            <a:off x="11205393" y="6278318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547664" y="31742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2852936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研究内容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5" name="图片 14" descr="C:\Users\Administrator\Desktop\地大图片\0.png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212090" y="0"/>
            <a:ext cx="1267460" cy="126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6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35913565"/>
              </p:ext>
            </p:extLst>
          </p:nvPr>
        </p:nvGraphicFramePr>
        <p:xfrm>
          <a:off x="0" y="2070304"/>
          <a:ext cx="1691680" cy="3168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研究背景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研究内容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0" y="3654304"/>
            <a:ext cx="1691680" cy="788186"/>
            <a:chOff x="0" y="1272662"/>
            <a:chExt cx="1691680" cy="788186"/>
          </a:xfrm>
        </p:grpSpPr>
        <p:sp>
          <p:nvSpPr>
            <p:cNvPr id="12" name="矩形 11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研究成果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18" name="直接连接符 17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C:\Users\Administrator\Desktop\地大图片\0.png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212090" y="0"/>
            <a:ext cx="1267460" cy="1267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97234142"/>
              </p:ext>
            </p:extLst>
          </p:nvPr>
        </p:nvGraphicFramePr>
        <p:xfrm>
          <a:off x="0" y="2130560"/>
          <a:ext cx="1691680" cy="3168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研究内容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-4737" y="1594748"/>
            <a:ext cx="1696417" cy="1356186"/>
            <a:chOff x="-4737" y="1594748"/>
            <a:chExt cx="1696417" cy="1356186"/>
          </a:xfrm>
        </p:grpSpPr>
        <p:sp>
          <p:nvSpPr>
            <p:cNvPr id="18" name="矩形 17"/>
            <p:cNvSpPr/>
            <p:nvPr userDrawn="1"/>
          </p:nvSpPr>
          <p:spPr>
            <a:xfrm>
              <a:off x="-4737" y="2162748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>
            <a:off x="-2439" y="4510374"/>
            <a:ext cx="1691680" cy="788186"/>
            <a:chOff x="2311936" y="2060849"/>
            <a:chExt cx="1691680" cy="788186"/>
          </a:xfrm>
        </p:grpSpPr>
        <p:sp>
          <p:nvSpPr>
            <p:cNvPr id="14" name="矩形 13"/>
            <p:cNvSpPr/>
            <p:nvPr userDrawn="1"/>
          </p:nvSpPr>
          <p:spPr>
            <a:xfrm>
              <a:off x="2311936" y="2060849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论文总结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3857302" y="2382934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C:\Users\Administrator\Desktop\地大图片\0.png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212090" y="0"/>
            <a:ext cx="1267460" cy="1267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9327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5" name="图片 14" descr="C:\Users\Administrator\Desktop\地大图片\0.png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438786" y="47308"/>
            <a:ext cx="838200" cy="838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20072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00C3F7A1-FCEE-4E12-BEB0-527B87A0769B}" type="datetimeFigureOut">
              <a:rPr lang="zh-CN" altLang="en-US"/>
              <a:t>2021/5/7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8B444C96-CA8C-4BA7-992C-AAC2EE0D4AB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8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2"/>
          <p:cNvSpPr txBox="1">
            <a:spLocks noChangeArrowheads="1"/>
          </p:cNvSpPr>
          <p:nvPr/>
        </p:nvSpPr>
        <p:spPr bwMode="auto">
          <a:xfrm>
            <a:off x="2055446" y="1411900"/>
            <a:ext cx="95176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r>
              <a:rPr lang="zh-CN" altLang="zh-CN" sz="3600" b="1" dirty="0">
                <a:solidFill>
                  <a:schemeClr val="bg1"/>
                </a:solidFill>
                <a:latin typeface="+mn-ea"/>
                <a:ea typeface="+mn-ea"/>
              </a:rPr>
              <a:t>求解多最优解问题的改进小生境</a:t>
            </a:r>
            <a:r>
              <a:rPr lang="zh-CN" altLang="zh-CN" sz="3600" b="1" dirty="0" smtClean="0">
                <a:solidFill>
                  <a:schemeClr val="bg1"/>
                </a:solidFill>
                <a:latin typeface="+mn-ea"/>
                <a:ea typeface="+mn-ea"/>
              </a:rPr>
              <a:t>差分进化</a:t>
            </a:r>
            <a:r>
              <a:rPr lang="zh-CN" altLang="zh-CN" sz="3600" b="1" dirty="0">
                <a:solidFill>
                  <a:schemeClr val="bg1"/>
                </a:solidFill>
                <a:latin typeface="+mn-ea"/>
                <a:ea typeface="+mn-ea"/>
              </a:rPr>
              <a:t>算法</a:t>
            </a:r>
            <a:endParaRPr lang="zh-CN" altLang="en-US" sz="3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929164" y="2922471"/>
            <a:ext cx="247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答辩学生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王开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929164" y="3735019"/>
            <a:ext cx="3112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指导老师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：龚文引教授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2" name="温馨、背景音乐 - 梦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65271" y="-863355"/>
            <a:ext cx="609679" cy="609600"/>
          </a:xfrm>
          <a:prstGeom prst="rect">
            <a:avLst/>
          </a:prstGeom>
        </p:spPr>
      </p:pic>
      <p:pic>
        <p:nvPicPr>
          <p:cNvPr id="2" name="图片 1" descr="C:\Users\Administrator\Desktop\地大图片\0.png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85523" y="1250105"/>
            <a:ext cx="969923" cy="96992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29164" y="5347787"/>
            <a:ext cx="3112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单位：计算机学院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29164" y="4547567"/>
            <a:ext cx="3112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专业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：计算机科学与技术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94914B51-6C7C-4BBD-8F7D-3DD831C2077F}"/>
              </a:ext>
            </a:extLst>
          </p:cNvPr>
          <p:cNvSpPr txBox="1"/>
          <p:nvPr/>
        </p:nvSpPr>
        <p:spPr>
          <a:xfrm>
            <a:off x="1970626" y="2233543"/>
            <a:ext cx="989339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个体预判机制</a:t>
            </a:r>
            <a:r>
              <a:rPr lang="zh-CN" altLang="en-US" sz="200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：利用一个计数器来跟踪每个父代个体的进化过程，判定状态；</a:t>
            </a:r>
            <a:endParaRPr lang="en-US" altLang="zh-CN" sz="2000" i="0" dirty="0"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多算子协同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：根据个体预判机制反馈的信息，对于不同状态的个体采用合适的算子；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最优解存档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：将定位到的最优解，适时的存入最优解存档，减少资源的浪费；</a:t>
            </a:r>
            <a:r>
              <a:rPr lang="zh-CN" altLang="en-US" sz="20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2000" b="1" dirty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2000" b="1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32981" y="576946"/>
            <a:ext cx="83150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+mj-ea"/>
                <a:ea typeface="+mj-ea"/>
              </a:rPr>
              <a:t>求解非线性方程组系统的改进差分进化</a:t>
            </a:r>
            <a:r>
              <a:rPr lang="zh-CN" altLang="en-US" sz="2800" dirty="0" smtClean="0">
                <a:latin typeface="+mj-ea"/>
                <a:ea typeface="+mj-ea"/>
              </a:rPr>
              <a:t>算法</a:t>
            </a:r>
            <a:r>
              <a:rPr lang="en-US" altLang="zh-CN" sz="28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(CADE)</a:t>
            </a:r>
            <a:r>
              <a:rPr lang="zh-CN" altLang="en-US" sz="28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en-US" altLang="zh-CN" sz="28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914041" y="767166"/>
            <a:ext cx="418940" cy="4262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一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045776" y="1728061"/>
            <a:ext cx="2681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改进点：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3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76508"/>
              </p:ext>
            </p:extLst>
          </p:nvPr>
        </p:nvGraphicFramePr>
        <p:xfrm>
          <a:off x="2034133" y="2095688"/>
          <a:ext cx="9347202" cy="1778000"/>
        </p:xfrm>
        <a:graphic>
          <a:graphicData uri="http://schemas.openxmlformats.org/drawingml/2006/table">
            <a:tbl>
              <a:tblPr firstRow="1" firstCol="1" bandRow="1"/>
              <a:tblGrid>
                <a:gridCol w="1084491"/>
                <a:gridCol w="918079"/>
                <a:gridCol w="918079"/>
                <a:gridCol w="918079"/>
                <a:gridCol w="918079"/>
                <a:gridCol w="918079"/>
                <a:gridCol w="918079"/>
                <a:gridCol w="918079"/>
                <a:gridCol w="918079"/>
                <a:gridCol w="918079"/>
              </a:tblGrid>
              <a:tr h="236136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1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算法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均值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136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CADE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0.933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0.703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0.940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0.950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0.948</a:t>
                      </a:r>
                      <a:r>
                        <a:rPr lang="en-US" sz="14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136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DR-JADE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0.727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0.770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0.873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0.921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136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RADE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0.902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0.990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0.997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0.631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0.987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0.995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0.562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0.835 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0.862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136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NCDE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0.756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0.978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0.962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0.590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0.993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0.913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0.540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0.933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0.832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136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A-Web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0.940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0.837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0.888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0.973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0.004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0.030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0.709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136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MONES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0.935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0.125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0.439 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0.436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0.990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0.437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0.146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0.315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0.478 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750636"/>
              </p:ext>
            </p:extLst>
          </p:nvPr>
        </p:nvGraphicFramePr>
        <p:xfrm>
          <a:off x="2034133" y="4409040"/>
          <a:ext cx="9347202" cy="1856155"/>
        </p:xfrm>
        <a:graphic>
          <a:graphicData uri="http://schemas.openxmlformats.org/drawingml/2006/table">
            <a:tbl>
              <a:tblPr firstRow="1" firstCol="1" bandRow="1"/>
              <a:tblGrid>
                <a:gridCol w="1084491"/>
                <a:gridCol w="918079"/>
                <a:gridCol w="918079"/>
                <a:gridCol w="918079"/>
                <a:gridCol w="918079"/>
                <a:gridCol w="918079"/>
                <a:gridCol w="918079"/>
                <a:gridCol w="918079"/>
                <a:gridCol w="918079"/>
                <a:gridCol w="918079"/>
              </a:tblGrid>
              <a:tr h="265165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算法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均值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165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CADE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0.467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0.067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0.729</a:t>
                      </a:r>
                      <a:r>
                        <a:rPr lang="en-US" sz="10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165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DR-JADE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0.625 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165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RADE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0.310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0.930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0.980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0.890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0.940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0.670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0.590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165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NCDE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0.767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0.833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0.933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0.267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0.867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0.458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165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A-Web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0.120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0.120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0.760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0.453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165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MONES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0.670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0.920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0.070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0.208 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4952078" y="1643346"/>
            <a:ext cx="35782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kern="1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</a:t>
            </a:r>
            <a:r>
              <a:rPr lang="en-US" altLang="zh-CN" sz="2000" b="1" kern="1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CADE</a:t>
            </a:r>
            <a:r>
              <a:rPr lang="zh-CN" altLang="zh-CN" sz="2000" b="1" kern="100" dirty="0">
                <a:latin typeface="+mj-ea"/>
                <a:ea typeface="+mj-ea"/>
                <a:cs typeface="Times New Roman" panose="02020603050405020304" pitchFamily="18" charset="0"/>
              </a:rPr>
              <a:t>与不同算法</a:t>
            </a:r>
            <a:r>
              <a:rPr lang="zh-CN" altLang="zh-CN" sz="2000" b="1" kern="100" dirty="0" smtClean="0">
                <a:latin typeface="+mj-ea"/>
                <a:ea typeface="+mj-ea"/>
                <a:cs typeface="Times New Roman" panose="02020603050405020304" pitchFamily="18" charset="0"/>
              </a:rPr>
              <a:t>的</a:t>
            </a:r>
            <a:r>
              <a:rPr lang="en-US" altLang="zh-CN" sz="2000" b="1" kern="100" dirty="0" smtClean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b="1" i="1" kern="100" dirty="0" smtClean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RR</a:t>
            </a:r>
            <a:r>
              <a:rPr lang="en-US" altLang="zh-CN" sz="2000" b="1" i="1" kern="1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zh-CN" altLang="zh-CN" sz="2000" b="1" kern="100" dirty="0" smtClean="0">
                <a:latin typeface="+mj-ea"/>
                <a:ea typeface="+mj-ea"/>
                <a:cs typeface="Times New Roman" panose="02020603050405020304" pitchFamily="18" charset="0"/>
              </a:rPr>
              <a:t>对比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88333" y="3956698"/>
            <a:ext cx="34211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kern="1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CADE</a:t>
            </a:r>
            <a:r>
              <a:rPr lang="zh-CN" altLang="zh-CN" sz="2000" b="1" kern="100" dirty="0">
                <a:latin typeface="+mj-ea"/>
                <a:ea typeface="+mj-ea"/>
                <a:cs typeface="Times New Roman" panose="02020603050405020304" pitchFamily="18" charset="0"/>
              </a:rPr>
              <a:t>与不同算法</a:t>
            </a:r>
            <a:r>
              <a:rPr lang="zh-CN" altLang="zh-CN" sz="2000" b="1" kern="100" dirty="0" smtClean="0">
                <a:latin typeface="+mj-ea"/>
                <a:ea typeface="+mj-ea"/>
                <a:cs typeface="Times New Roman" panose="02020603050405020304" pitchFamily="18" charset="0"/>
              </a:rPr>
              <a:t>的</a:t>
            </a:r>
            <a:r>
              <a:rPr lang="en-US" altLang="zh-CN" sz="2000" b="1" kern="100" dirty="0" smtClean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000" b="1" i="1" kern="1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SR </a:t>
            </a:r>
            <a:r>
              <a:rPr lang="zh-CN" altLang="zh-CN" sz="2000" b="1" kern="100" dirty="0" smtClean="0">
                <a:latin typeface="+mj-ea"/>
                <a:ea typeface="+mj-ea"/>
                <a:cs typeface="Times New Roman" panose="02020603050405020304" pitchFamily="18" charset="0"/>
              </a:rPr>
              <a:t>对比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32981" y="576946"/>
            <a:ext cx="83150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+mj-ea"/>
                <a:ea typeface="+mj-ea"/>
              </a:rPr>
              <a:t>求解非线性方程组系统的改进差分进化</a:t>
            </a:r>
            <a:r>
              <a:rPr lang="zh-CN" altLang="en-US" sz="2800" dirty="0" smtClean="0">
                <a:latin typeface="+mj-ea"/>
                <a:ea typeface="+mj-ea"/>
              </a:rPr>
              <a:t>算法</a:t>
            </a:r>
            <a:r>
              <a:rPr lang="en-US" altLang="zh-CN" sz="28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(CADE)</a:t>
            </a:r>
            <a:r>
              <a:rPr lang="zh-CN" altLang="en-US" sz="28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en-US" altLang="zh-CN" sz="28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914041" y="767166"/>
            <a:ext cx="418940" cy="4262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一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914041" y="1381736"/>
            <a:ext cx="2681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实验结果：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79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94914B51-6C7C-4BBD-8F7D-3DD831C2077F}"/>
              </a:ext>
            </a:extLst>
          </p:cNvPr>
          <p:cNvSpPr txBox="1"/>
          <p:nvPr/>
        </p:nvSpPr>
        <p:spPr>
          <a:xfrm>
            <a:off x="2141311" y="2512512"/>
            <a:ext cx="989339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优点</a:t>
            </a:r>
            <a:r>
              <a:rPr lang="zh-CN" altLang="en-US" sz="200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：解决了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NCDE</a:t>
            </a:r>
            <a:r>
              <a:rPr lang="zh-CN" altLang="en-US" sz="200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寻找最优解过程中的一些问题，性能得到了一定的提升；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反思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：如何进一步提高定位到最优解的速度，并且如果计算资源减少了，如何解决？</a:t>
            </a:r>
            <a:r>
              <a:rPr lang="zh-CN" altLang="en-US" sz="2000" b="1" dirty="0" smtClean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2000" b="1" dirty="0" smtClean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2000" b="1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18" name="Picture 6" descr="https://gimg2.baidu.com/image_search/src=http%3A%2F%2Fimg7.zhubajie.com%2Ftask%2F2009-11%2F07%2F172636%2Fwv1wddif.jpg&amp;refer=http%3A%2F%2Fimg7.zhubajie.com&amp;app=2002&amp;size=f9999,10000&amp;q=a80&amp;n=0&amp;g=0n&amp;fmt=jpeg?sec=1621751861&amp;t=9898d53b6cece5ee0166dbbf790b222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159" y="4145796"/>
            <a:ext cx="1478072" cy="184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332981" y="576946"/>
            <a:ext cx="83150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+mj-ea"/>
                <a:ea typeface="+mj-ea"/>
              </a:rPr>
              <a:t>求解非线性方程组系统的改进差分进化</a:t>
            </a:r>
            <a:r>
              <a:rPr lang="zh-CN" altLang="en-US" sz="2800" dirty="0" smtClean="0">
                <a:latin typeface="+mj-ea"/>
                <a:ea typeface="+mj-ea"/>
              </a:rPr>
              <a:t>算法</a:t>
            </a:r>
            <a:r>
              <a:rPr lang="en-US" altLang="zh-CN" sz="28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(CADE)</a:t>
            </a:r>
            <a:r>
              <a:rPr lang="zh-CN" altLang="en-US" sz="28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en-US" altLang="zh-CN" sz="28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914041" y="767166"/>
            <a:ext cx="418940" cy="4262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80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984" y="2676341"/>
            <a:ext cx="9859019" cy="283555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23511" y="1605491"/>
            <a:ext cx="77604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研究动机一</a:t>
            </a:r>
            <a:r>
              <a:rPr lang="zh-CN" altLang="en-US" sz="2400" dirty="0" smtClean="0"/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NCDE</a:t>
            </a:r>
            <a:r>
              <a:rPr lang="zh-CN" altLang="en-US" sz="2400" b="1" dirty="0" smtClean="0"/>
              <a:t>多样性好</a:t>
            </a:r>
            <a:r>
              <a:rPr lang="zh-CN" altLang="en-US" sz="2400" dirty="0" smtClean="0"/>
              <a:t>，最终定位最优解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多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NSDE</a:t>
            </a:r>
            <a:r>
              <a:rPr lang="zh-CN" altLang="en-US" sz="2400" b="1" dirty="0" smtClean="0"/>
              <a:t>收敛速度更快</a:t>
            </a:r>
            <a:r>
              <a:rPr lang="zh-CN" altLang="en-US" sz="2400" dirty="0" smtClean="0"/>
              <a:t>，但定位的最优解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少</a:t>
            </a:r>
            <a:r>
              <a:rPr lang="zh-CN" altLang="en-US" sz="2400" dirty="0" smtClean="0"/>
              <a:t>；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51454" y="575229"/>
            <a:ext cx="8903399" cy="6622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混合小生境技术和双存档的差分进化</a:t>
            </a:r>
            <a:r>
              <a:rPr lang="zh-CN" altLang="en-US" sz="2800" dirty="0" smtClean="0"/>
              <a:t>算法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HNDE/2A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932514" y="739457"/>
            <a:ext cx="418940" cy="4262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276" y="1399266"/>
            <a:ext cx="6179461" cy="545873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351454" y="575229"/>
            <a:ext cx="8903399" cy="6622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混合小生境技术和双存档的差分进化</a:t>
            </a:r>
            <a:r>
              <a:rPr lang="zh-CN" altLang="en-US" sz="2800" dirty="0" smtClean="0"/>
              <a:t>算法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HNDE/2A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932514" y="739457"/>
            <a:ext cx="418940" cy="4262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47274" y="3084945"/>
            <a:ext cx="1951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种群分布图进一步证明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NCDE</a:t>
            </a:r>
            <a:r>
              <a:rPr lang="zh-CN" altLang="en-US" b="1" dirty="0" smtClean="0">
                <a:solidFill>
                  <a:srgbClr val="FF0000"/>
                </a:solidFill>
              </a:rPr>
              <a:t>多样性保持的更好，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NSDE</a:t>
            </a:r>
            <a:r>
              <a:rPr lang="zh-CN" altLang="en-US" b="1" dirty="0" smtClean="0">
                <a:solidFill>
                  <a:srgbClr val="FF0000"/>
                </a:solidFill>
              </a:rPr>
              <a:t>收敛性更快。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196945" y="3263276"/>
            <a:ext cx="1995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混合使用？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9836727" y="3354920"/>
            <a:ext cx="360218" cy="248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76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2533158" y="2151531"/>
            <a:ext cx="7862276" cy="363486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73306" y="1556883"/>
            <a:ext cx="6032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研究动机二</a:t>
            </a:r>
            <a:r>
              <a:rPr lang="zh-CN" altLang="en-US" sz="2400" dirty="0"/>
              <a:t>：劣子代可以定位更多的最优解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51454" y="575229"/>
            <a:ext cx="8903399" cy="6622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混合小生境技术和双存档的差分进化</a:t>
            </a:r>
            <a:r>
              <a:rPr lang="zh-CN" altLang="en-US" sz="2800" dirty="0" smtClean="0"/>
              <a:t>算法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HNDE/2A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932514" y="739457"/>
            <a:ext cx="418940" cy="4262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二</a:t>
            </a:r>
          </a:p>
        </p:txBody>
      </p:sp>
      <p:sp>
        <p:nvSpPr>
          <p:cNvPr id="2" name="矩形 1"/>
          <p:cNvSpPr/>
          <p:nvPr/>
        </p:nvSpPr>
        <p:spPr>
          <a:xfrm>
            <a:off x="4757218" y="5601728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图中的劣子代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/>
              <a:t>靠近最优解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00582" y="4239491"/>
            <a:ext cx="858982" cy="8497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513782" y="4239490"/>
            <a:ext cx="858982" cy="8497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507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94914B51-6C7C-4BBD-8F7D-3DD831C2077F}"/>
              </a:ext>
            </a:extLst>
          </p:cNvPr>
          <p:cNvSpPr txBox="1"/>
          <p:nvPr/>
        </p:nvSpPr>
        <p:spPr>
          <a:xfrm>
            <a:off x="1970626" y="2399797"/>
            <a:ext cx="989339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最优解存档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：将定位到的最优解，适时的存入最优解存档，减少资源的浪费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en-US" sz="2000" b="1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劣子代存档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：将寻优过程中丢弃的子代中有用的个体保存进另外一个存档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混合小生境技术：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同时利用</a:t>
            </a:r>
            <a:r>
              <a:rPr lang="en-US" altLang="zh-CN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Crowding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技术和</a:t>
            </a:r>
            <a:r>
              <a:rPr lang="en-US" altLang="zh-CN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Speciation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交叉使用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70626" y="1635697"/>
            <a:ext cx="2681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改进点：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51454" y="575229"/>
            <a:ext cx="8903399" cy="6622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混合小生境技术和双存档的差分进化</a:t>
            </a:r>
            <a:r>
              <a:rPr lang="zh-CN" altLang="en-US" sz="2800" dirty="0" smtClean="0"/>
              <a:t>算法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HNDE/2A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932514" y="739457"/>
            <a:ext cx="418940" cy="4262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二</a:t>
            </a:r>
          </a:p>
        </p:txBody>
      </p:sp>
    </p:spTree>
    <p:extLst>
      <p:ext uri="{BB962C8B-B14F-4D97-AF65-F5344CB8AC3E}">
        <p14:creationId xmlns:p14="http://schemas.microsoft.com/office/powerpoint/2010/main" val="298156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029149"/>
              </p:ext>
            </p:extLst>
          </p:nvPr>
        </p:nvGraphicFramePr>
        <p:xfrm>
          <a:off x="3601920" y="1508315"/>
          <a:ext cx="3598181" cy="4348167"/>
        </p:xfrm>
        <a:graphic>
          <a:graphicData uri="http://schemas.openxmlformats.org/drawingml/2006/table">
            <a:tbl>
              <a:tblPr firstRow="1" firstCol="1" bandRow="1"/>
              <a:tblGrid>
                <a:gridCol w="1267930"/>
                <a:gridCol w="1130857"/>
                <a:gridCol w="1199394"/>
              </a:tblGrid>
              <a:tr h="45770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算法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排名</a:t>
                      </a:r>
                      <a:r>
                        <a:rPr lang="en-US" sz="10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000" i="1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RR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排名</a:t>
                      </a:r>
                      <a:r>
                        <a:rPr lang="en-US" sz="10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000" i="1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SR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85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HNDE/2A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2.6000 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2.7833 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85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NCDE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5.0833 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5.7000 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85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NSDE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5.6833 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6.1500 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85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MODFA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10.1000 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9.4667 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85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Self-CCDE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5.9000 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6.0833 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85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Self-CSDE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7.6333 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7.9667 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85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ANDE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8.1000 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8.4500 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85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EARSDE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7.3333 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7.6667 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85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MONES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13.6333 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12.3167 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85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A-WeB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9.1000 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8.8500 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70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EMO-MMO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12.1833 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11.7333 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85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RADE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6.4667 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7.2500 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85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DR-JADE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6.7167 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7.3500 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85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I-HS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8.8500 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9.3167 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85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GA-SQP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12.8500 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11.9333 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85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PSO-NM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13.7667 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12.9833 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2459" marR="6245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2351454" y="575229"/>
            <a:ext cx="8903399" cy="6622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混合小生境技术和双存档的差分进化</a:t>
            </a:r>
            <a:r>
              <a:rPr lang="zh-CN" altLang="en-US" sz="2800" dirty="0" smtClean="0"/>
              <a:t>算法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HNDE/2A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932514" y="739457"/>
            <a:ext cx="418940" cy="4262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二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983471" y="1401754"/>
            <a:ext cx="2681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实验结果：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90246" y="5456372"/>
            <a:ext cx="3736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两种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局部搜索</a:t>
            </a:r>
            <a:r>
              <a:rPr lang="zh-CN" altLang="en-US" sz="2000" dirty="0" smtClean="0"/>
              <a:t>算法：</a:t>
            </a:r>
            <a:endParaRPr lang="en-US" altLang="zh-CN" sz="2000" dirty="0" smtClean="0"/>
          </a:p>
        </p:txBody>
      </p:sp>
      <p:sp>
        <p:nvSpPr>
          <p:cNvPr id="3" name="右大括号 2"/>
          <p:cNvSpPr/>
          <p:nvPr/>
        </p:nvSpPr>
        <p:spPr>
          <a:xfrm>
            <a:off x="-129309" y="157018"/>
            <a:ext cx="15544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大括号 3"/>
          <p:cNvSpPr/>
          <p:nvPr/>
        </p:nvSpPr>
        <p:spPr>
          <a:xfrm>
            <a:off x="7200101" y="2272146"/>
            <a:ext cx="290146" cy="14039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490247" y="2789443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七种</a:t>
            </a:r>
            <a:r>
              <a:rPr lang="zh-CN" altLang="en-US" sz="2000" b="1" dirty="0">
                <a:solidFill>
                  <a:srgbClr val="FF0000"/>
                </a:solidFill>
              </a:rPr>
              <a:t>小生境</a:t>
            </a:r>
            <a:r>
              <a:rPr lang="zh-CN" altLang="en-US" sz="2000" dirty="0"/>
              <a:t>算法</a:t>
            </a:r>
          </a:p>
        </p:txBody>
      </p:sp>
      <p:sp>
        <p:nvSpPr>
          <p:cNvPr id="6" name="右大括号 5"/>
          <p:cNvSpPr/>
          <p:nvPr/>
        </p:nvSpPr>
        <p:spPr>
          <a:xfrm>
            <a:off x="7200101" y="3782634"/>
            <a:ext cx="290146" cy="806991"/>
          </a:xfrm>
          <a:prstGeom prst="rightBrace">
            <a:avLst>
              <a:gd name="adj1" fmla="val 8333"/>
              <a:gd name="adj2" fmla="val 487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490246" y="4001463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三种</a:t>
            </a:r>
            <a:r>
              <a:rPr lang="zh-CN" altLang="en-US" sz="2000" b="1" dirty="0">
                <a:solidFill>
                  <a:srgbClr val="FF0000"/>
                </a:solidFill>
              </a:rPr>
              <a:t>多目标</a:t>
            </a:r>
            <a:r>
              <a:rPr lang="zh-CN" altLang="en-US" sz="2000" dirty="0" smtClean="0"/>
              <a:t>算法</a:t>
            </a:r>
            <a:endParaRPr lang="en-US" altLang="zh-CN" sz="2000" dirty="0"/>
          </a:p>
        </p:txBody>
      </p:sp>
      <p:sp>
        <p:nvSpPr>
          <p:cNvPr id="12" name="右大括号 11"/>
          <p:cNvSpPr/>
          <p:nvPr/>
        </p:nvSpPr>
        <p:spPr>
          <a:xfrm>
            <a:off x="7200101" y="4710693"/>
            <a:ext cx="290147" cy="6279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90246" y="4839989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/>
              <a:t>三种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排斥</a:t>
            </a:r>
            <a:r>
              <a:rPr lang="zh-CN" altLang="en-US" sz="2000" dirty="0"/>
              <a:t>算法</a:t>
            </a:r>
          </a:p>
        </p:txBody>
      </p:sp>
      <p:sp>
        <p:nvSpPr>
          <p:cNvPr id="16" name="右大括号 15"/>
          <p:cNvSpPr/>
          <p:nvPr/>
        </p:nvSpPr>
        <p:spPr>
          <a:xfrm>
            <a:off x="7200102" y="5456372"/>
            <a:ext cx="290146" cy="4001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99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002854"/>
              </p:ext>
            </p:extLst>
          </p:nvPr>
        </p:nvGraphicFramePr>
        <p:xfrm>
          <a:off x="3549606" y="1359668"/>
          <a:ext cx="6604001" cy="2829368"/>
        </p:xfrm>
        <a:graphic>
          <a:graphicData uri="http://schemas.openxmlformats.org/drawingml/2006/table">
            <a:tbl>
              <a:tblPr firstRow="1" firstCol="1" bandRow="1"/>
              <a:tblGrid>
                <a:gridCol w="637946"/>
                <a:gridCol w="770028"/>
                <a:gridCol w="637946"/>
                <a:gridCol w="883614"/>
                <a:gridCol w="672287"/>
                <a:gridCol w="817576"/>
                <a:gridCol w="801727"/>
                <a:gridCol w="672287"/>
                <a:gridCol w="710590"/>
              </a:tblGrid>
              <a:tr h="40805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Prob.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HNDE/2A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NCDE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NSDE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MODFA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Self-CCDE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Self-CSDE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ANDE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EARSDE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58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Case-1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0.98 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0.54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0.49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0.56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0.53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0.53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0.37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58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Case-2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0.97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0.58 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0.56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0.91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0.71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0.27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0.17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15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均值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0.98 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0.56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0.53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0.74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0.62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0.27 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05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Prob.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MONES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A-WeB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EMO-MMO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RADE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DR-JADE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I-HS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GA-SQP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PSO-NM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58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Case-1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0.03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0.53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0.30 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0.53 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0.46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58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Case-2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0.37 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0.08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0.96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0.38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0.14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15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均值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 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0.45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0.19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0.75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0.44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 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370000"/>
              </p:ext>
            </p:extLst>
          </p:nvPr>
        </p:nvGraphicFramePr>
        <p:xfrm>
          <a:off x="3549606" y="4397012"/>
          <a:ext cx="6604001" cy="2101460"/>
        </p:xfrm>
        <a:graphic>
          <a:graphicData uri="http://schemas.openxmlformats.org/drawingml/2006/table">
            <a:tbl>
              <a:tblPr firstRow="1" firstCol="1" bandRow="1"/>
              <a:tblGrid>
                <a:gridCol w="637947"/>
                <a:gridCol w="770026"/>
                <a:gridCol w="637947"/>
                <a:gridCol w="883615"/>
                <a:gridCol w="672287"/>
                <a:gridCol w="817575"/>
                <a:gridCol w="801726"/>
                <a:gridCol w="672287"/>
                <a:gridCol w="710591"/>
              </a:tblGrid>
              <a:tr h="20769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Prob.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HNDE/2A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NCDE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NSDE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MODFA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Self-CCDE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Self-CSDE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ANDE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EARSDE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9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Case-1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0.93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0.05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0.07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9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Case-2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9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均值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050" b="1" kern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0.92</a:t>
                      </a:r>
                      <a:endParaRPr lang="zh-CN" sz="16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0.08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0.48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0.18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0.03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9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Prob.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MONES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A-WeB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EMO-MMO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RADE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DR-JADE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I-HS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GA-SQP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PSO-NM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9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Case-1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0.03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0.07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kern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</a:t>
                      </a:r>
                      <a:endParaRPr lang="zh-CN" alt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kern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</a:t>
                      </a:r>
                      <a:endParaRPr lang="zh-CN" alt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kern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</a:t>
                      </a:r>
                      <a:endParaRPr lang="zh-CN" alt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kern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</a:t>
                      </a:r>
                      <a:endParaRPr lang="zh-CN" alt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9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Case-2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0.07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0.87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kern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</a:t>
                      </a:r>
                      <a:endParaRPr lang="zh-CN" alt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kern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</a:t>
                      </a:r>
                      <a:endParaRPr lang="zh-CN" alt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kern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</a:t>
                      </a:r>
                      <a:endParaRPr lang="zh-CN" alt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kern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</a:t>
                      </a:r>
                      <a:endParaRPr lang="zh-CN" alt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9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9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均值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0.05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0.03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0.48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kern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</a:t>
                      </a:r>
                      <a:endParaRPr lang="zh-CN" alt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kern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</a:t>
                      </a:r>
                      <a:endParaRPr lang="zh-CN" alt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kern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</a:t>
                      </a:r>
                      <a:endParaRPr lang="zh-CN" alt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</a:t>
                      </a:r>
                      <a:endParaRPr lang="zh-CN" alt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494002" y="2411728"/>
            <a:ext cx="553998" cy="34174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两</a:t>
            </a:r>
            <a:r>
              <a:rPr lang="zh-CN" altLang="en-US" sz="2400" dirty="0" smtClean="0"/>
              <a:t>个实际机械制造问题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2351454" y="575229"/>
            <a:ext cx="8903399" cy="6622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混合小生境技术和双存档的差分进化</a:t>
            </a:r>
            <a:r>
              <a:rPr lang="zh-CN" altLang="en-US" sz="2800" dirty="0" smtClean="0"/>
              <a:t>算法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HNDE/2A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932514" y="739457"/>
            <a:ext cx="418940" cy="4262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二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914041" y="1381736"/>
            <a:ext cx="2681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实验结果：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44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455" y="1311717"/>
            <a:ext cx="6019556" cy="531943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51454" y="575229"/>
            <a:ext cx="8903399" cy="6622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混合小生境技术和双存档的差分进化</a:t>
            </a:r>
            <a:r>
              <a:rPr lang="zh-CN" altLang="en-US" sz="2800" dirty="0" smtClean="0"/>
              <a:t>算法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HNDE/2A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932514" y="739457"/>
            <a:ext cx="418940" cy="4262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二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914041" y="1381736"/>
            <a:ext cx="2681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收敛图：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56148" y="3051702"/>
            <a:ext cx="1727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证实研究动机，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HNDE/2A</a:t>
            </a:r>
            <a:r>
              <a:rPr lang="zh-CN" altLang="en-US" sz="2000" dirty="0" smtClean="0"/>
              <a:t>获得较好的结果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674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792755" y="2786996"/>
            <a:ext cx="1392667" cy="1392667"/>
            <a:chOff x="793221" y="2806467"/>
            <a:chExt cx="1392667" cy="1392667"/>
          </a:xfrm>
        </p:grpSpPr>
        <p:sp>
          <p:nvSpPr>
            <p:cNvPr id="3" name="椭圆 2"/>
            <p:cNvSpPr/>
            <p:nvPr/>
          </p:nvSpPr>
          <p:spPr>
            <a:xfrm>
              <a:off x="793221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4" name="Freeform 11"/>
            <p:cNvSpPr/>
            <p:nvPr/>
          </p:nvSpPr>
          <p:spPr bwMode="auto">
            <a:xfrm>
              <a:off x="917400" y="3225086"/>
              <a:ext cx="1144307" cy="630491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147601" y="2786996"/>
            <a:ext cx="1392667" cy="1392667"/>
            <a:chOff x="5314692" y="2806467"/>
            <a:chExt cx="1392667" cy="1392667"/>
          </a:xfrm>
        </p:grpSpPr>
        <p:sp>
          <p:nvSpPr>
            <p:cNvPr id="9" name="椭圆 8"/>
            <p:cNvSpPr/>
            <p:nvPr/>
          </p:nvSpPr>
          <p:spPr>
            <a:xfrm>
              <a:off x="5314692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10" name="Freeform 18"/>
            <p:cNvSpPr>
              <a:spLocks noEditPoints="1"/>
            </p:cNvSpPr>
            <p:nvPr/>
          </p:nvSpPr>
          <p:spPr bwMode="auto">
            <a:xfrm>
              <a:off x="5593576" y="2987276"/>
              <a:ext cx="812834" cy="974926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662111" y="2786996"/>
            <a:ext cx="1392667" cy="1392667"/>
            <a:chOff x="7575429" y="2806467"/>
            <a:chExt cx="1392667" cy="1392667"/>
          </a:xfrm>
        </p:grpSpPr>
        <p:sp>
          <p:nvSpPr>
            <p:cNvPr id="12" name="椭圆 11"/>
            <p:cNvSpPr/>
            <p:nvPr/>
          </p:nvSpPr>
          <p:spPr>
            <a:xfrm>
              <a:off x="7575429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  <a:latin typeface="+mn-ea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809898" y="3166582"/>
              <a:ext cx="923728" cy="628214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14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15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16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17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18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19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20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21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22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23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24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9176621" y="2786996"/>
            <a:ext cx="1392667" cy="1392667"/>
            <a:chOff x="9836165" y="2806467"/>
            <a:chExt cx="1392667" cy="1392667"/>
          </a:xfrm>
        </p:grpSpPr>
        <p:sp>
          <p:nvSpPr>
            <p:cNvPr id="26" name="椭圆 25"/>
            <p:cNvSpPr/>
            <p:nvPr/>
          </p:nvSpPr>
          <p:spPr>
            <a:xfrm>
              <a:off x="9836165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10301566" y="3055053"/>
              <a:ext cx="548460" cy="811071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+mn-ea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781202" y="451250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研究背景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128347" y="451250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研究内容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646708" y="451250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研究</a:t>
            </a:r>
            <a:r>
              <a:rPr lang="zh-CN" altLang="en-US" sz="24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成果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165068" y="451250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论文总结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4" name="文本框 1"/>
          <p:cNvSpPr txBox="1">
            <a:spLocks noChangeArrowheads="1"/>
          </p:cNvSpPr>
          <p:nvPr/>
        </p:nvSpPr>
        <p:spPr bwMode="auto">
          <a:xfrm>
            <a:off x="234049" y="331824"/>
            <a:ext cx="36553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目录 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/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CONTENTS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94914B51-6C7C-4BBD-8F7D-3DD831C2077F}"/>
              </a:ext>
            </a:extLst>
          </p:cNvPr>
          <p:cNvSpPr txBox="1"/>
          <p:nvPr/>
        </p:nvSpPr>
        <p:spPr>
          <a:xfrm>
            <a:off x="2141984" y="2161531"/>
            <a:ext cx="9893392" cy="34778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优点</a:t>
            </a:r>
            <a:r>
              <a:rPr lang="zh-CN" altLang="en-US" sz="200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：在计算资源减半的情况下，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HNDE/2A</a:t>
            </a:r>
            <a:r>
              <a:rPr lang="zh-CN" altLang="en-US" sz="200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也能较快的找到非线性方程组的多个最</a:t>
            </a: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zh-CN" altLang="en-US" sz="200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优解，也能更好的解决实际问题。</a:t>
            </a: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反思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：进化后期，种群都趋于收敛，个体间很多都很相似，如何设计算法使得种群大小可以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动态变化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，更好的利用计算资源？我们的算法可以求解多模态优化问题？</a:t>
            </a:r>
            <a:r>
              <a:rPr lang="zh-CN" altLang="en-US" sz="2000" b="1" dirty="0" smtClean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2000" b="1" dirty="0" smtClean="0">
                <a:solidFill>
                  <a:srgbClr val="005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2000" b="1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6" descr="https://gimg2.baidu.com/image_search/src=http%3A%2F%2Fimg7.zhubajie.com%2Ftask%2F2009-11%2F07%2F172636%2Fwv1wddif.jpg&amp;refer=http%3A%2F%2Fimg7.zhubajie.com&amp;app=2002&amp;size=f9999,10000&amp;q=a80&amp;n=0&amp;g=0n&amp;fmt=jpeg?sec=1621751861&amp;t=9898d53b6cece5ee0166dbbf790b222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249" y="5013703"/>
            <a:ext cx="1478072" cy="184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2351454" y="537046"/>
            <a:ext cx="8723863" cy="7386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混合小生境技术和双存档的差分进化</a:t>
            </a:r>
            <a:r>
              <a:rPr lang="zh-CN" altLang="en-US" sz="2800" dirty="0" smtClean="0"/>
              <a:t>算法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HNDE/2A)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932514" y="739457"/>
            <a:ext cx="418940" cy="4262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二</a:t>
            </a:r>
          </a:p>
        </p:txBody>
      </p:sp>
    </p:spTree>
    <p:extLst>
      <p:ext uri="{BB962C8B-B14F-4D97-AF65-F5344CB8AC3E}">
        <p14:creationId xmlns:p14="http://schemas.microsoft.com/office/powerpoint/2010/main" val="64854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2752437" y="2320507"/>
            <a:ext cx="8310596" cy="41179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32981" y="535497"/>
            <a:ext cx="77877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混合小生境和动态种群的差分进化</a:t>
            </a:r>
            <a:r>
              <a:rPr lang="zh-CN" altLang="en-US" sz="2800" dirty="0" smtClean="0"/>
              <a:t>算法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(DHNDE)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914041" y="735822"/>
            <a:ext cx="418940" cy="4262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三</a:t>
            </a:r>
          </a:p>
        </p:txBody>
      </p:sp>
      <p:sp>
        <p:nvSpPr>
          <p:cNvPr id="6" name="矩形 5"/>
          <p:cNvSpPr/>
          <p:nvPr/>
        </p:nvSpPr>
        <p:spPr>
          <a:xfrm>
            <a:off x="2073306" y="1556883"/>
            <a:ext cx="5724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研究动机</a:t>
            </a:r>
            <a:r>
              <a:rPr lang="zh-CN" altLang="en-US" sz="2400" dirty="0" smtClean="0"/>
              <a:t>：劣子代可以定位更多的最优解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2974109" y="4387273"/>
            <a:ext cx="1191491" cy="1219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301345" y="4387273"/>
            <a:ext cx="1191491" cy="1219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970626" y="1635697"/>
            <a:ext cx="2681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改进点：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94914B51-6C7C-4BBD-8F7D-3DD831C2077F}"/>
              </a:ext>
            </a:extLst>
          </p:cNvPr>
          <p:cNvSpPr txBox="1"/>
          <p:nvPr/>
        </p:nvSpPr>
        <p:spPr>
          <a:xfrm>
            <a:off x="1970626" y="2399797"/>
            <a:ext cx="8983702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最优解存档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：将定位到的最优解，适时的存入最优解存档，减少资源的浪费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en-US" sz="2000" b="1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劣子代存档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：将寻优过程中丢弃的子代中有用的个体保存进另外一个存档，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下一阶段直接加入种群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混合小生境技术：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同时利用</a:t>
            </a:r>
            <a:r>
              <a:rPr lang="en-US" altLang="zh-CN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Crowding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技术和</a:t>
            </a:r>
            <a:r>
              <a:rPr lang="en-US" altLang="zh-CN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Speciation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，混合利用；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相似个体识别技术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：及时移除种群中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极度相似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的个体，减少计算资源的浪费； 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32981" y="535497"/>
            <a:ext cx="77877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混合小生境和动态种群的差分进化</a:t>
            </a:r>
            <a:r>
              <a:rPr lang="zh-CN" altLang="en-US" sz="2800" dirty="0" smtClean="0"/>
              <a:t>算法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(DHNDE)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914041" y="735822"/>
            <a:ext cx="418940" cy="4262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三</a:t>
            </a:r>
          </a:p>
        </p:txBody>
      </p:sp>
    </p:spTree>
    <p:extLst>
      <p:ext uri="{BB962C8B-B14F-4D97-AF65-F5344CB8AC3E}">
        <p14:creationId xmlns:p14="http://schemas.microsoft.com/office/powerpoint/2010/main" val="326093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097356"/>
              </p:ext>
            </p:extLst>
          </p:nvPr>
        </p:nvGraphicFramePr>
        <p:xfrm>
          <a:off x="1914041" y="2031768"/>
          <a:ext cx="9359999" cy="4483068"/>
        </p:xfrm>
        <a:graphic>
          <a:graphicData uri="http://schemas.openxmlformats.org/drawingml/2006/table">
            <a:tbl>
              <a:tblPr firstRow="1" firstCol="1" bandRow="1"/>
              <a:tblGrid>
                <a:gridCol w="657589"/>
                <a:gridCol w="657589"/>
                <a:gridCol w="657589"/>
                <a:gridCol w="657589"/>
                <a:gridCol w="657589"/>
                <a:gridCol w="657589"/>
                <a:gridCol w="690303"/>
                <a:gridCol w="690303"/>
                <a:gridCol w="657589"/>
                <a:gridCol w="657589"/>
                <a:gridCol w="657589"/>
                <a:gridCol w="657589"/>
                <a:gridCol w="528808"/>
                <a:gridCol w="478466"/>
                <a:gridCol w="396229"/>
              </a:tblGrid>
              <a:tr h="180000">
                <a:tc row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7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函数</a:t>
                      </a:r>
                      <a:endParaRPr lang="zh-CN" sz="7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DHNDE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NCDE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NSDE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ANDE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DSDE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LIPS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VNCDE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80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SR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SR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SR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SR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SR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SR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i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SR</a:t>
                      </a:r>
                      <a:endParaRPr lang="zh-CN" sz="7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F1</a:t>
                      </a:r>
                      <a:endParaRPr lang="zh-CN" sz="7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0.833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0.686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F2</a:t>
                      </a:r>
                      <a:endParaRPr lang="zh-CN" sz="7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0.776(+)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0.667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F3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0.961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0.961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F4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0.24(+)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0.990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0.961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F5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0.745(+)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0.490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F6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0.305(+)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0.056(+)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0.246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0.967(+)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0.540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F7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0.873(+)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0.053(+)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0.9333(+)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0.176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0.891(+)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0.746(+)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F8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0.001(+)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0.013(+)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0.9444(+)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0.078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0.655(+)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0.084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0.558(+)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F9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0.461(+)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0.006(+)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0.512(+)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0.363(+)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0.104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0.298(+)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06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F10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0.989(+)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0.863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0.098(+)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0.748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F11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0.729(+)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0.059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0.248(+)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0.974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F12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0.252(+)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0.135(+)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0.574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0.993(+)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0.940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F13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0.983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0.667(+)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0.225(+)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0.686(+)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0.912(+)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0.549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0.794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0.687(+)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F14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0.711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0.667(+)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0.19(+)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0.667(+)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0.667(+)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0.644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0.667(+)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F15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0.750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0.319(+)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0.125(+)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0.632(+)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0.635(+)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0.336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0.748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F16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0.667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0.667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0.17(+)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0.667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0.667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0.304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0.667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F17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0.617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0.250(+)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0.108(+)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0.397(+)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0.375(+)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0.162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0.593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F18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0.661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0.500(+)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0.163(+)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0.654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0.667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0.098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0.667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F19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0.346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0.348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0.098(+)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0.363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0.395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0.475(-)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F20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0.013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0.250(-)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0.123(-)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0.248(-)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0.314(-)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0.290(-)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+(DNDE/2A is better)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80000"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-(DNDE/2A is worse)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80000"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7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≈</a:t>
                      </a:r>
                      <a:endParaRPr lang="zh-CN" sz="7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 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7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 </a:t>
                      </a:r>
                      <a:endParaRPr lang="zh-CN" sz="7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336" marR="173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914041" y="1381736"/>
            <a:ext cx="2681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实验结果：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32981" y="535497"/>
            <a:ext cx="77877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混合小生境和动态种群的差分进化</a:t>
            </a:r>
            <a:r>
              <a:rPr lang="zh-CN" altLang="en-US" sz="2800" dirty="0" smtClean="0"/>
              <a:t>算法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(DHNDE)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914041" y="735822"/>
            <a:ext cx="418940" cy="4262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三</a:t>
            </a:r>
          </a:p>
        </p:txBody>
      </p:sp>
    </p:spTree>
    <p:extLst>
      <p:ext uri="{BB962C8B-B14F-4D97-AF65-F5344CB8AC3E}">
        <p14:creationId xmlns:p14="http://schemas.microsoft.com/office/powerpoint/2010/main" val="132858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031944"/>
              </p:ext>
            </p:extLst>
          </p:nvPr>
        </p:nvGraphicFramePr>
        <p:xfrm>
          <a:off x="2258315" y="2026098"/>
          <a:ext cx="8251050" cy="4572000"/>
        </p:xfrm>
        <a:graphic>
          <a:graphicData uri="http://schemas.openxmlformats.org/drawingml/2006/table">
            <a:tbl>
              <a:tblPr firstRow="1" firstCol="1" bandRow="1"/>
              <a:tblGrid>
                <a:gridCol w="550070"/>
                <a:gridCol w="550070"/>
                <a:gridCol w="550070"/>
                <a:gridCol w="550070"/>
                <a:gridCol w="550070"/>
                <a:gridCol w="550070"/>
                <a:gridCol w="550070"/>
                <a:gridCol w="550070"/>
                <a:gridCol w="550070"/>
                <a:gridCol w="550070"/>
                <a:gridCol w="550070"/>
                <a:gridCol w="550070"/>
                <a:gridCol w="550070"/>
                <a:gridCol w="550070"/>
                <a:gridCol w="550070"/>
              </a:tblGrid>
              <a:tr h="182007">
                <a:tc row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函数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EMO-MMO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LoICDE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AED-DE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PNPCDE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Self-CCDE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Self-CSDE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MOMMOP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8200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i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SR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200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F1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200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F2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200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F3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200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F4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0.975(+)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0.902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0.686(+)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0.294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0.985(+)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0.940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200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F5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0.961(+)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0.922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200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F6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0.537(+)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0.942(+)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0.490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0.699(+)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200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F7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0.705(+)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0.838(+)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0.039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0.874(+)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0.884(+)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0.695(+)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200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F8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0.747(+)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0.994(+)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0.882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0.695(+)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200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F9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0.95(+)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0.187(+)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0.384(+)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0.472(+)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0.459(+)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0.265(+)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200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F10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0.992(+)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0.922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200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F11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0.667(+)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0.66(+)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0.778(+)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0.137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0.399(+)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0.717(+)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200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F12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0.495(+)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0.422(+)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0.321(+)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0.96(+)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200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F13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0.997(-)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0.980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0.51(+)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0.686(+)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0.461(+)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0.66(+)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0.317(+)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0.667(+)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200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F14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0.733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0.060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0.657(+)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0.667(+)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0.592(+)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0.657(+)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0.304(+)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0.667(+)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200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F15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0.595(+)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0.299(+)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0.637(+)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0.258(+)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0.343(+)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0.186(+)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0.618(+)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200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F16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0.657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0.559(+)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0.667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0.657(+)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0.072(+)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0.630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200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F17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0.335(+)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0.223(+)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0.375(+)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0.248(+)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0.056(+)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0.505(+)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200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F18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0.327(+)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0.219(+)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0.654(+)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0.147(+)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0.337(+)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0.003(+)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0.497(+)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200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F19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0.135(+)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0.037(+)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0.375(+)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0.113(+)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0.23(+)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200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F20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0.08(-)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0.123(-)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0.250(-)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0.027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0.125(-)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200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+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8200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8200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zh-CN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≈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 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 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210" marR="1721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914041" y="1381736"/>
            <a:ext cx="2681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实验结果：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32981" y="535497"/>
            <a:ext cx="77877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混合小生境和动态种群的差分进化</a:t>
            </a:r>
            <a:r>
              <a:rPr lang="zh-CN" altLang="en-US" sz="2800" dirty="0" smtClean="0"/>
              <a:t>算法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(DHNDE)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914041" y="735822"/>
            <a:ext cx="418940" cy="4262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三</a:t>
            </a:r>
          </a:p>
        </p:txBody>
      </p:sp>
    </p:spTree>
    <p:extLst>
      <p:ext uri="{BB962C8B-B14F-4D97-AF65-F5344CB8AC3E}">
        <p14:creationId xmlns:p14="http://schemas.microsoft.com/office/powerpoint/2010/main" val="393986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94914B51-6C7C-4BBD-8F7D-3DD831C2077F}"/>
              </a:ext>
            </a:extLst>
          </p:cNvPr>
          <p:cNvSpPr txBox="1"/>
          <p:nvPr/>
        </p:nvSpPr>
        <p:spPr>
          <a:xfrm>
            <a:off x="2141984" y="2161531"/>
            <a:ext cx="989339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优点</a:t>
            </a:r>
            <a:r>
              <a:rPr lang="zh-CN" altLang="en-US" sz="200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DHNDE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不仅能解决最优解数量很大的问题，对于局部最优多的复杂函数，也可以定位到最优解。</a:t>
            </a:r>
            <a:endParaRPr lang="en-US" altLang="zh-CN" sz="2000" dirty="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反思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：对于高维问题，</a:t>
            </a:r>
            <a:r>
              <a:rPr lang="en-US" altLang="zh-CN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DHNDE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还能继续提高？</a:t>
            </a:r>
            <a:endParaRPr lang="zh-CN" altLang="en-US" sz="2000" b="1" dirty="0">
              <a:solidFill>
                <a:srgbClr val="005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32981" y="535497"/>
            <a:ext cx="77877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混合小生境和动态种群的差分进化</a:t>
            </a:r>
            <a:r>
              <a:rPr lang="zh-CN" altLang="en-US" sz="2800" dirty="0" smtClean="0"/>
              <a:t>算法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(DHNDE)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914041" y="735822"/>
            <a:ext cx="418940" cy="4262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三</a:t>
            </a:r>
          </a:p>
        </p:txBody>
      </p:sp>
      <p:pic>
        <p:nvPicPr>
          <p:cNvPr id="5" name="Picture 6" descr="https://gimg2.baidu.com/image_search/src=http%3A%2F%2Fimg7.zhubajie.com%2Ftask%2F2009-11%2F07%2F172636%2Fwv1wddif.jpg&amp;refer=http%3A%2F%2Fimg7.zhubajie.com&amp;app=2002&amp;size=f9999,10000&amp;q=a80&amp;n=0&amp;g=0n&amp;fmt=jpeg?sec=1621751861&amp;t=9898d53b6cece5ee0166dbbf790b222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704" y="4667600"/>
            <a:ext cx="1478072" cy="184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45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研究成果</a:t>
            </a:r>
            <a:endParaRPr lang="zh-CN" altLang="zh-CN" sz="4400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0" name="组合 9"/>
            <p:cNvGrpSpPr>
              <a:grpSpLocks noChangeAspect="1"/>
            </p:cNvGrpSpPr>
            <p:nvPr/>
          </p:nvGrpSpPr>
          <p:grpSpPr>
            <a:xfrm>
              <a:off x="5734999" y="1754928"/>
              <a:ext cx="1008000" cy="685526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6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7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8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9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0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1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2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278208" y="427839"/>
            <a:ext cx="16209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/>
              <a:t>研究成果</a:t>
            </a:r>
            <a:endParaRPr lang="zh-CN" altLang="en-US" sz="2800" dirty="0"/>
          </a:p>
        </p:txBody>
      </p:sp>
      <p:sp>
        <p:nvSpPr>
          <p:cNvPr id="9" name="椭圆 8"/>
          <p:cNvSpPr/>
          <p:nvPr/>
        </p:nvSpPr>
        <p:spPr>
          <a:xfrm>
            <a:off x="1859268" y="659508"/>
            <a:ext cx="418940" cy="4262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一</a:t>
            </a:r>
          </a:p>
        </p:txBody>
      </p:sp>
      <p:sp>
        <p:nvSpPr>
          <p:cNvPr id="5" name="矩形 4"/>
          <p:cNvSpPr/>
          <p:nvPr/>
        </p:nvSpPr>
        <p:spPr>
          <a:xfrm>
            <a:off x="2068738" y="1875325"/>
            <a:ext cx="907011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+mn-ea"/>
                <a:cs typeface="Arial" panose="020B0604020202020204" pitchFamily="34" charset="0"/>
              </a:rPr>
              <a:t>王</a:t>
            </a:r>
            <a:r>
              <a:rPr lang="zh-CN" altLang="en-US" sz="2000" dirty="0">
                <a:latin typeface="+mn-ea"/>
                <a:cs typeface="Arial" panose="020B0604020202020204" pitchFamily="34" charset="0"/>
              </a:rPr>
              <a:t>开</a:t>
            </a:r>
            <a:r>
              <a:rPr lang="en-US" altLang="zh-CN" sz="2000" dirty="0">
                <a:latin typeface="+mn-ea"/>
                <a:cs typeface="Arial" panose="020B0604020202020204" pitchFamily="34" charset="0"/>
              </a:rPr>
              <a:t>,</a:t>
            </a:r>
            <a:r>
              <a:rPr lang="zh-CN" altLang="en-US" sz="2000" dirty="0">
                <a:latin typeface="+mn-ea"/>
                <a:cs typeface="Arial" panose="020B0604020202020204" pitchFamily="34" charset="0"/>
              </a:rPr>
              <a:t>龚文引</a:t>
            </a:r>
            <a:r>
              <a:rPr lang="en-US" altLang="zh-CN" sz="2000" dirty="0">
                <a:latin typeface="+mn-ea"/>
                <a:cs typeface="Arial" panose="020B0604020202020204" pitchFamily="34" charset="0"/>
              </a:rPr>
              <a:t>.</a:t>
            </a:r>
            <a:r>
              <a:rPr lang="zh-CN" altLang="en-US" sz="2000" dirty="0">
                <a:latin typeface="+mn-ea"/>
                <a:cs typeface="Arial" panose="020B0604020202020204" pitchFamily="34" charset="0"/>
              </a:rPr>
              <a:t>求解非线性方程组系统的改进差分进化算法</a:t>
            </a:r>
            <a:r>
              <a:rPr lang="en-US" altLang="zh-CN" sz="2000" dirty="0">
                <a:latin typeface="+mn-ea"/>
                <a:cs typeface="Arial" panose="020B0604020202020204" pitchFamily="34" charset="0"/>
              </a:rPr>
              <a:t>[J].</a:t>
            </a:r>
            <a:r>
              <a:rPr lang="zh-CN" altLang="en-US" sz="2000" dirty="0">
                <a:latin typeface="+mn-ea"/>
                <a:cs typeface="Arial" panose="020B0604020202020204" pitchFamily="34" charset="0"/>
              </a:rPr>
              <a:t>控制与决策</a:t>
            </a:r>
            <a:r>
              <a:rPr lang="en-US" altLang="zh-CN" sz="2000" dirty="0">
                <a:latin typeface="+mn-ea"/>
                <a:cs typeface="Arial" panose="020B0604020202020204" pitchFamily="34" charset="0"/>
              </a:rPr>
              <a:t>,2020,35(09):2121-2128</a:t>
            </a:r>
            <a:r>
              <a:rPr lang="en-US" altLang="zh-CN" sz="2000" dirty="0" smtClean="0">
                <a:latin typeface="+mn-ea"/>
                <a:cs typeface="Arial" panose="020B0604020202020204" pitchFamily="34" charset="0"/>
              </a:rPr>
              <a:t>. (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</a:t>
            </a:r>
            <a:r>
              <a:rPr lang="zh-CN" altLang="en-US" sz="2000" dirty="0" smtClean="0">
                <a:latin typeface="+mn-ea"/>
                <a:cs typeface="Arial" panose="020B0604020202020204" pitchFamily="34" charset="0"/>
              </a:rPr>
              <a:t>期刊发表</a:t>
            </a:r>
            <a:r>
              <a:rPr lang="en-US" altLang="zh-CN" sz="2000" dirty="0" smtClean="0">
                <a:latin typeface="+mn-ea"/>
                <a:cs typeface="Arial" panose="020B0604020202020204" pitchFamily="34" charset="0"/>
              </a:rPr>
              <a:t>)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Niching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Evolution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Archives for Nonlinear Equations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《IEEE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Transactions on Systems, Man and Cybernetics: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Systems》</a:t>
            </a:r>
            <a:r>
              <a:rPr lang="zh-CN" altLang="en-US" sz="2000" dirty="0"/>
              <a:t>二</a:t>
            </a:r>
            <a:r>
              <a:rPr lang="zh-CN" altLang="en-US" sz="2000" dirty="0" smtClean="0"/>
              <a:t>修在投，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JCR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区，影响因子：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9.309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Multimodal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via Dynamically Hybrid Niching Differential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Evolution.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en-US" altLang="zh-CN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Transactions on Emerging Topics in 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Computational </a:t>
            </a:r>
            <a:r>
              <a:rPr lang="en-US" altLang="zh-CN" sz="200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Intelligence》</a:t>
            </a:r>
            <a:r>
              <a:rPr lang="zh-CN" altLang="en-US" sz="2000" smtClean="0"/>
              <a:t>在</a:t>
            </a:r>
            <a:r>
              <a:rPr lang="zh-CN" altLang="en-US" sz="2000" dirty="0" smtClean="0"/>
              <a:t>投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论文总结</a:t>
            </a:r>
            <a:endParaRPr lang="zh-CN" altLang="zh-CN" sz="4400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46731" y="4121284"/>
            <a:ext cx="1551881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研究结论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研究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展望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5916110" y="1645920"/>
              <a:ext cx="621473" cy="919044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334506" y="7049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0" dirty="0" smtClean="0">
                <a:latin typeface="+mn-ea"/>
              </a:rPr>
              <a:t>研究结论</a:t>
            </a:r>
            <a:endParaRPr lang="zh-CN" altLang="en-US" sz="2800" b="0" dirty="0">
              <a:latin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196105" y="1588728"/>
            <a:ext cx="4905643" cy="4388639"/>
            <a:chOff x="2673027" y="1662987"/>
            <a:chExt cx="3921555" cy="4079445"/>
          </a:xfrm>
        </p:grpSpPr>
        <p:grpSp>
          <p:nvGrpSpPr>
            <p:cNvPr id="16" name="组合 15"/>
            <p:cNvGrpSpPr/>
            <p:nvPr/>
          </p:nvGrpSpPr>
          <p:grpSpPr>
            <a:xfrm rot="21302113">
              <a:off x="3881670" y="1662987"/>
              <a:ext cx="1277343" cy="1270828"/>
              <a:chOff x="3094033" y="1143063"/>
              <a:chExt cx="1787765" cy="1778652"/>
            </a:xfrm>
            <a:solidFill>
              <a:schemeClr val="accent1"/>
            </a:solidFill>
          </p:grpSpPr>
          <p:cxnSp>
            <p:nvCxnSpPr>
              <p:cNvPr id="18" name="直接连接符 17"/>
              <p:cNvCxnSpPr>
                <a:endCxn id="20" idx="3"/>
              </p:cNvCxnSpPr>
              <p:nvPr/>
            </p:nvCxnSpPr>
            <p:spPr>
              <a:xfrm rot="297887" flipV="1">
                <a:off x="3094034" y="2229872"/>
                <a:ext cx="844287" cy="600510"/>
              </a:xfrm>
              <a:prstGeom prst="line">
                <a:avLst/>
              </a:prstGeom>
              <a:grpFill/>
              <a:ln w="9525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直接连接符 18"/>
              <p:cNvCxnSpPr>
                <a:stCxn id="20" idx="5"/>
              </p:cNvCxnSpPr>
              <p:nvPr/>
            </p:nvCxnSpPr>
            <p:spPr>
              <a:xfrm rot="297887">
                <a:off x="4139781" y="2298471"/>
                <a:ext cx="742017" cy="623244"/>
              </a:xfrm>
              <a:prstGeom prst="line">
                <a:avLst/>
              </a:prstGeom>
              <a:grpFill/>
              <a:ln w="9525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3920180" y="1143063"/>
                <a:ext cx="290506" cy="1317397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/>
              <a:p>
                <a:pPr algn="ctr"/>
                <a:endParaRPr lang="zh-CN" altLang="en-US" sz="3300" dirty="0">
                  <a:latin typeface="Nexa Light" pitchFamily="50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2673027" y="2874019"/>
              <a:ext cx="3921555" cy="28684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2334506" y="3245670"/>
            <a:ext cx="4767242" cy="237757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针对非线性方程组问题，共提出两种算法，即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CADE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HNDE/2A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。</a:t>
            </a:r>
            <a:r>
              <a:rPr lang="en-US" altLang="zh-CN" sz="2000" dirty="0" smtClean="0">
                <a:solidFill>
                  <a:schemeClr val="bg1"/>
                </a:solidFill>
                <a:latin typeface="+mn-ea"/>
              </a:rPr>
              <a:t>CADE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HNDE/2A</a:t>
            </a: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分别在</a:t>
            </a:r>
            <a:r>
              <a:rPr lang="en-US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个，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和</a:t>
            </a:r>
            <a:r>
              <a:rPr lang="en-US" altLang="zh-CN" sz="2000" dirty="0" smtClean="0">
                <a:solidFill>
                  <a:schemeClr val="bg1"/>
                </a:solidFill>
                <a:latin typeface="+mn-ea"/>
              </a:rPr>
              <a:t>30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个的测试问题，与相关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的算法进行了对比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，两个算法都分别取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的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了较好的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结果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283795" y="1731653"/>
            <a:ext cx="4568184" cy="4245715"/>
            <a:chOff x="7325393" y="1981036"/>
            <a:chExt cx="3534691" cy="3037019"/>
          </a:xfrm>
        </p:grpSpPr>
        <p:cxnSp>
          <p:nvCxnSpPr>
            <p:cNvPr id="26" name="直接连接符 25"/>
            <p:cNvCxnSpPr>
              <a:endCxn id="28" idx="3"/>
            </p:cNvCxnSpPr>
            <p:nvPr/>
          </p:nvCxnSpPr>
          <p:spPr>
            <a:xfrm flipV="1">
              <a:off x="8279717" y="2638968"/>
              <a:ext cx="548436" cy="280742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直接连接符 26"/>
            <p:cNvCxnSpPr>
              <a:stCxn id="28" idx="5"/>
            </p:cNvCxnSpPr>
            <p:nvPr/>
          </p:nvCxnSpPr>
          <p:spPr>
            <a:xfrm>
              <a:off x="8925569" y="2630505"/>
              <a:ext cx="513146" cy="292413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椭圆 27"/>
            <p:cNvSpPr/>
            <p:nvPr/>
          </p:nvSpPr>
          <p:spPr>
            <a:xfrm rot="21302113">
              <a:off x="8784248" y="1981036"/>
              <a:ext cx="138287" cy="76704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/>
            <a:p>
              <a:pPr algn="ctr"/>
              <a:endParaRPr lang="zh-CN" altLang="en-US" sz="3300" dirty="0">
                <a:latin typeface="Nexa Light" pitchFamily="50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325393" y="2810725"/>
              <a:ext cx="3534691" cy="220733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7462862" y="3138128"/>
            <a:ext cx="4279493" cy="283923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n-ea"/>
              </a:rPr>
              <a:t>提出了一种改进的差分进化算法，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DHNDE</a:t>
            </a:r>
            <a:r>
              <a:rPr lang="zh-CN" altLang="en-US" sz="2000" dirty="0" smtClean="0">
                <a:latin typeface="+mn-ea"/>
              </a:rPr>
              <a:t>，用于求解多模态优化问题。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DHNDE</a:t>
            </a:r>
            <a:r>
              <a:rPr lang="zh-CN" altLang="en-US" sz="2000" dirty="0" smtClean="0">
                <a:latin typeface="+mn-ea"/>
              </a:rPr>
              <a:t>在</a:t>
            </a:r>
            <a:r>
              <a:rPr lang="en-US" altLang="zh-CN" sz="2000" dirty="0" smtClean="0">
                <a:latin typeface="+mn-ea"/>
              </a:rPr>
              <a:t>20</a:t>
            </a:r>
            <a:r>
              <a:rPr lang="zh-CN" altLang="en-US" sz="2000" dirty="0" smtClean="0">
                <a:latin typeface="+mn-ea"/>
              </a:rPr>
              <a:t>个国际上经常被使用的测试函数上，与</a:t>
            </a:r>
            <a:r>
              <a:rPr lang="en-US" altLang="zh-CN" sz="2000" dirty="0" smtClean="0">
                <a:latin typeface="+mn-ea"/>
              </a:rPr>
              <a:t>13</a:t>
            </a:r>
            <a:r>
              <a:rPr lang="zh-CN" altLang="en-US" sz="2000" dirty="0" smtClean="0">
                <a:latin typeface="+mn-ea"/>
              </a:rPr>
              <a:t>种当前的热门算法进行了对比，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DHNDE</a:t>
            </a:r>
            <a:r>
              <a:rPr lang="zh-CN" altLang="en-US" sz="2000" dirty="0" smtClean="0">
                <a:latin typeface="+mn-ea"/>
              </a:rPr>
              <a:t>获得了</a:t>
            </a:r>
            <a:r>
              <a:rPr lang="zh-CN" altLang="en-US" sz="2000" dirty="0">
                <a:latin typeface="+mn-ea"/>
              </a:rPr>
              <a:t>较好</a:t>
            </a:r>
            <a:r>
              <a:rPr lang="zh-CN" altLang="en-US" sz="2000" dirty="0" smtClean="0">
                <a:latin typeface="+mn-ea"/>
              </a:rPr>
              <a:t>的结果。</a:t>
            </a:r>
            <a:endParaRPr lang="en-US" altLang="zh-CN" sz="2000" dirty="0">
              <a:latin typeface="+mn-ea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876471" y="765877"/>
            <a:ext cx="418940" cy="4262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187044" y="985674"/>
            <a:ext cx="1580321" cy="1580321"/>
            <a:chOff x="5081757" y="1878010"/>
            <a:chExt cx="1392667" cy="1392667"/>
          </a:xfrm>
        </p:grpSpPr>
        <p:sp>
          <p:nvSpPr>
            <p:cNvPr id="2" name="椭圆 1"/>
            <p:cNvSpPr/>
            <p:nvPr/>
          </p:nvSpPr>
          <p:spPr>
            <a:xfrm>
              <a:off x="5081757" y="1878010"/>
              <a:ext cx="1392667" cy="139266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Freeform 11"/>
            <p:cNvSpPr/>
            <p:nvPr/>
          </p:nvSpPr>
          <p:spPr bwMode="auto">
            <a:xfrm>
              <a:off x="5205936" y="2296629"/>
              <a:ext cx="1144307" cy="630491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628956" y="2651172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5400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研究背景</a:t>
            </a:r>
            <a:endParaRPr lang="zh-CN" altLang="zh-CN" sz="5400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882413" y="3699047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695001" y="2132497"/>
            <a:ext cx="7751326" cy="3880270"/>
            <a:chOff x="2665046" y="3406709"/>
            <a:chExt cx="7659018" cy="2952411"/>
          </a:xfrm>
        </p:grpSpPr>
        <p:grpSp>
          <p:nvGrpSpPr>
            <p:cNvPr id="12" name="组合 11"/>
            <p:cNvGrpSpPr/>
            <p:nvPr/>
          </p:nvGrpSpPr>
          <p:grpSpPr>
            <a:xfrm>
              <a:off x="2665046" y="3406709"/>
              <a:ext cx="7659018" cy="2952411"/>
              <a:chOff x="1164319" y="2300288"/>
              <a:chExt cx="6905737" cy="2662035"/>
            </a:xfrm>
            <a:solidFill>
              <a:srgbClr val="0066FF"/>
            </a:solidFill>
          </p:grpSpPr>
          <p:sp>
            <p:nvSpPr>
              <p:cNvPr id="14" name="任意多边形 13"/>
              <p:cNvSpPr/>
              <p:nvPr/>
            </p:nvSpPr>
            <p:spPr>
              <a:xfrm>
                <a:off x="7967663" y="3529013"/>
                <a:ext cx="102393" cy="130968"/>
              </a:xfrm>
              <a:custGeom>
                <a:avLst/>
                <a:gdLst>
                  <a:gd name="connsiteX0" fmla="*/ 102393 w 102393"/>
                  <a:gd name="connsiteY0" fmla="*/ 130968 h 130968"/>
                  <a:gd name="connsiteX1" fmla="*/ 0 w 102393"/>
                  <a:gd name="connsiteY1" fmla="*/ 130968 h 130968"/>
                  <a:gd name="connsiteX2" fmla="*/ 0 w 102393"/>
                  <a:gd name="connsiteY2" fmla="*/ 0 h 130968"/>
                  <a:gd name="connsiteX3" fmla="*/ 102393 w 102393"/>
                  <a:gd name="connsiteY3" fmla="*/ 130968 h 1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393" h="130968">
                    <a:moveTo>
                      <a:pt x="102393" y="130968"/>
                    </a:moveTo>
                    <a:lnTo>
                      <a:pt x="0" y="130968"/>
                    </a:lnTo>
                    <a:lnTo>
                      <a:pt x="0" y="0"/>
                    </a:lnTo>
                    <a:lnTo>
                      <a:pt x="102393" y="130968"/>
                    </a:lnTo>
                    <a:close/>
                  </a:path>
                </a:pathLst>
              </a:custGeom>
              <a:solidFill>
                <a:srgbClr val="686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1164319" y="2300288"/>
                <a:ext cx="6839348" cy="2662035"/>
                <a:chOff x="1164319" y="2300288"/>
                <a:chExt cx="6839348" cy="2662035"/>
              </a:xfrm>
              <a:grpFill/>
            </p:grpSpPr>
            <p:sp>
              <p:nvSpPr>
                <p:cNvPr id="19" name="任意多边形 18"/>
                <p:cNvSpPr/>
                <p:nvPr/>
              </p:nvSpPr>
              <p:spPr>
                <a:xfrm>
                  <a:off x="6657975" y="2300288"/>
                  <a:ext cx="114300" cy="71437"/>
                </a:xfrm>
                <a:custGeom>
                  <a:avLst/>
                  <a:gdLst>
                    <a:gd name="connsiteX0" fmla="*/ 19050 w 114300"/>
                    <a:gd name="connsiteY0" fmla="*/ 0 h 71437"/>
                    <a:gd name="connsiteX1" fmla="*/ 0 w 114300"/>
                    <a:gd name="connsiteY1" fmla="*/ 71437 h 71437"/>
                    <a:gd name="connsiteX2" fmla="*/ 114300 w 114300"/>
                    <a:gd name="connsiteY2" fmla="*/ 71437 h 71437"/>
                    <a:gd name="connsiteX3" fmla="*/ 19050 w 114300"/>
                    <a:gd name="connsiteY3" fmla="*/ 0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71437">
                      <a:moveTo>
                        <a:pt x="19050" y="0"/>
                      </a:moveTo>
                      <a:lnTo>
                        <a:pt x="0" y="71437"/>
                      </a:lnTo>
                      <a:lnTo>
                        <a:pt x="114300" y="71437"/>
                      </a:lnTo>
                      <a:lnTo>
                        <a:pt x="19050" y="0"/>
                      </a:lnTo>
                      <a:close/>
                    </a:path>
                  </a:pathLst>
                </a:custGeom>
                <a:solidFill>
                  <a:srgbClr val="686C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+mn-ea"/>
                  </a:endParaRP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1164319" y="2359707"/>
                  <a:ext cx="6839348" cy="260261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lt1"/>
                    </a:solidFill>
                    <a:latin typeface="+mn-ea"/>
                  </a:endParaRPr>
                </a:p>
              </p:txBody>
            </p:sp>
          </p:grpSp>
        </p:grpSp>
        <p:sp>
          <p:nvSpPr>
            <p:cNvPr id="22" name="任意多边形 21"/>
            <p:cNvSpPr/>
            <p:nvPr/>
          </p:nvSpPr>
          <p:spPr>
            <a:xfrm>
              <a:off x="8760455" y="3406709"/>
              <a:ext cx="1549336" cy="1507129"/>
            </a:xfrm>
            <a:custGeom>
              <a:avLst/>
              <a:gdLst>
                <a:gd name="connsiteX0" fmla="*/ 0 w 1319348"/>
                <a:gd name="connsiteY0" fmla="*/ 0 h 1293223"/>
                <a:gd name="connsiteX1" fmla="*/ 1319348 w 1319348"/>
                <a:gd name="connsiteY1" fmla="*/ 1293223 h 1293223"/>
                <a:gd name="connsiteX2" fmla="*/ 1319348 w 1319348"/>
                <a:gd name="connsiteY2" fmla="*/ 391886 h 1293223"/>
                <a:gd name="connsiteX3" fmla="*/ 927463 w 1319348"/>
                <a:gd name="connsiteY3" fmla="*/ 13063 h 1293223"/>
                <a:gd name="connsiteX4" fmla="*/ 0 w 1319348"/>
                <a:gd name="connsiteY4" fmla="*/ 0 h 1293223"/>
                <a:gd name="connsiteX0-1" fmla="*/ 0 w 1319348"/>
                <a:gd name="connsiteY0-2" fmla="*/ 5987 h 1299210"/>
                <a:gd name="connsiteX1-3" fmla="*/ 1319348 w 1319348"/>
                <a:gd name="connsiteY1-4" fmla="*/ 1299210 h 1299210"/>
                <a:gd name="connsiteX2-5" fmla="*/ 1319348 w 1319348"/>
                <a:gd name="connsiteY2-6" fmla="*/ 397873 h 1299210"/>
                <a:gd name="connsiteX3-7" fmla="*/ 908413 w 1319348"/>
                <a:gd name="connsiteY3-8" fmla="*/ 0 h 1299210"/>
                <a:gd name="connsiteX4-9" fmla="*/ 0 w 1319348"/>
                <a:gd name="connsiteY4-10" fmla="*/ 5987 h 1299210"/>
                <a:gd name="connsiteX0-11" fmla="*/ 0 w 1333635"/>
                <a:gd name="connsiteY0-12" fmla="*/ 1225 h 1299210"/>
                <a:gd name="connsiteX1-13" fmla="*/ 1333635 w 1333635"/>
                <a:gd name="connsiteY1-14" fmla="*/ 1299210 h 1299210"/>
                <a:gd name="connsiteX2-15" fmla="*/ 1333635 w 1333635"/>
                <a:gd name="connsiteY2-16" fmla="*/ 397873 h 1299210"/>
                <a:gd name="connsiteX3-17" fmla="*/ 922700 w 1333635"/>
                <a:gd name="connsiteY3-18" fmla="*/ 0 h 1299210"/>
                <a:gd name="connsiteX4-19" fmla="*/ 0 w 1333635"/>
                <a:gd name="connsiteY4-20" fmla="*/ 1225 h 12992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33635" h="1299210">
                  <a:moveTo>
                    <a:pt x="0" y="1225"/>
                  </a:moveTo>
                  <a:lnTo>
                    <a:pt x="1333635" y="1299210"/>
                  </a:lnTo>
                  <a:lnTo>
                    <a:pt x="1333635" y="397873"/>
                  </a:lnTo>
                  <a:lnTo>
                    <a:pt x="922700" y="0"/>
                  </a:lnTo>
                  <a:lnTo>
                    <a:pt x="0" y="122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 rot="2637414">
            <a:off x="9325701" y="2577737"/>
            <a:ext cx="9028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+mn-ea"/>
              </a:rPr>
              <a:t>研究展望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321600" y="69566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+mn-ea"/>
              </a:rPr>
              <a:t>研究展望</a:t>
            </a:r>
            <a:endParaRPr lang="zh-CN" altLang="en-US" sz="2800" dirty="0">
              <a:latin typeface="+mn-ea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2760978" y="2307518"/>
            <a:ext cx="6421426" cy="380104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下一阶段，我们会针对更多的实际问题，进行研究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，尝试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设计新的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算法。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主要的探索研究和改进方向： </a:t>
            </a:r>
            <a:endParaRPr lang="en-US" altLang="zh-CN" sz="2000" dirty="0" smtClean="0">
              <a:solidFill>
                <a:schemeClr val="bg1"/>
              </a:solidFill>
              <a:latin typeface="+mn-ea"/>
            </a:endParaRPr>
          </a:p>
          <a:p>
            <a:endParaRPr lang="zh-CN" altLang="en-US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(1)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多样性保持</a:t>
            </a:r>
          </a:p>
          <a:p>
            <a:endParaRPr lang="zh-CN" altLang="en-US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(2)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收敛技术</a:t>
            </a:r>
          </a:p>
          <a:p>
            <a:endParaRPr lang="zh-CN" altLang="en-US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(3)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局部搜索</a:t>
            </a:r>
          </a:p>
          <a:p>
            <a:endParaRPr lang="zh-CN" altLang="en-US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(4)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自适应技术</a:t>
            </a:r>
          </a:p>
          <a:p>
            <a:pPr algn="just">
              <a:lnSpc>
                <a:spcPct val="150000"/>
              </a:lnSpc>
            </a:pPr>
            <a:endParaRPr lang="zh-CN" altLang="zh-CN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902660" y="744171"/>
            <a:ext cx="418940" cy="4262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二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3654072" y="2181573"/>
            <a:ext cx="473607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800" dirty="0">
                <a:solidFill>
                  <a:schemeClr val="accent1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THANKS</a:t>
            </a:r>
            <a:r>
              <a:rPr lang="en-US" altLang="zh-CN" sz="8800" dirty="0">
                <a:solidFill>
                  <a:schemeClr val="accent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!</a:t>
            </a:r>
            <a:endParaRPr lang="zh-CN" altLang="en-US" sz="8800" dirty="0">
              <a:solidFill>
                <a:schemeClr val="accent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093344" y="5451133"/>
            <a:ext cx="4064000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恳请各位老师批评指正！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1823743" y="767090"/>
            <a:ext cx="16209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latin typeface="+mn-ea"/>
              </a:rPr>
              <a:t>研究</a:t>
            </a:r>
            <a:r>
              <a:rPr lang="zh-CN" altLang="en-US" sz="2800" b="0" dirty="0" smtClean="0">
                <a:latin typeface="+mn-ea"/>
              </a:rPr>
              <a:t>背景</a:t>
            </a:r>
            <a:endParaRPr lang="zh-CN" altLang="en-US" sz="2800" b="0" dirty="0">
              <a:latin typeface="+mn-ea"/>
            </a:endParaRPr>
          </a:p>
        </p:txBody>
      </p:sp>
      <p:pic>
        <p:nvPicPr>
          <p:cNvPr id="5122" name="Picture 2" descr="https://gimg2.baidu.com/image_search/src=http%3A%2F%2Fst.douding.cn%2Fupload%2Fpublish_article%2Fimage%2F20200601%2F1590978675194041902.png&amp;refer=http%3A%2F%2Fst.douding.cn&amp;app=2002&amp;size=f9999,10000&amp;q=a80&amp;n=0&amp;g=0n&amp;fmt=jpeg?sec=1621743345&amp;t=c0bb85a67e1f38e9b3b2be5c34a97b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512" y="2726919"/>
            <a:ext cx="4959158" cy="278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727129" y="1976851"/>
            <a:ext cx="3029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工程问题：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成本最小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5124" name="Picture 4" descr="https://gimg2.baidu.com/image_search/src=http%3A%2F%2F09imgmini.eastday.com%2Fmobile%2F20181101%2F20181101154852_384cc7727d5f2fd7035b08477c8f495b_1.jpeg&amp;refer=http%3A%2F%2F09imgmini.eastday.com&amp;app=2002&amp;size=f9999,10000&amp;q=a80&amp;n=0&amp;g=0n&amp;fmt=jpeg?sec=1621743590&amp;t=b53733bb96c3f45d93857b1ee48e2c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304" y="2726919"/>
            <a:ext cx="4683432" cy="278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7787898" y="1976851"/>
            <a:ext cx="3727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制造业：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性能最高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302140" y="5797961"/>
            <a:ext cx="1810327" cy="9051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最</a:t>
            </a:r>
            <a:r>
              <a:rPr lang="zh-CN" altLang="en-US" dirty="0" smtClean="0"/>
              <a:t>优方案？</a:t>
            </a:r>
            <a:endParaRPr lang="zh-CN" altLang="en-US" dirty="0"/>
          </a:p>
        </p:txBody>
      </p:sp>
      <p:sp>
        <p:nvSpPr>
          <p:cNvPr id="17" name="下箭头 16"/>
          <p:cNvSpPr/>
          <p:nvPr/>
        </p:nvSpPr>
        <p:spPr>
          <a:xfrm rot="17703838">
            <a:off x="5590608" y="5429676"/>
            <a:ext cx="367481" cy="10132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 rot="3735614">
            <a:off x="8462643" y="5412302"/>
            <a:ext cx="367481" cy="10132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59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93749" y="1596325"/>
            <a:ext cx="8764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多</a:t>
            </a:r>
            <a:r>
              <a:rPr lang="zh-CN" altLang="en-US" sz="2400" dirty="0"/>
              <a:t>最优解：指一个目标值，对应的可以找出多种</a:t>
            </a:r>
            <a:r>
              <a:rPr lang="zh-CN" altLang="en-US" sz="2400" b="1" dirty="0">
                <a:solidFill>
                  <a:srgbClr val="FF0000"/>
                </a:solidFill>
              </a:rPr>
              <a:t>最优的解决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办法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673" y="2749654"/>
            <a:ext cx="4497570" cy="32635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763" y="3156900"/>
            <a:ext cx="4559796" cy="218896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649588" y="5699191"/>
            <a:ext cx="1348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n-ea"/>
              </a:rPr>
              <a:t>（</a:t>
            </a:r>
            <a:r>
              <a:rPr lang="en-US" altLang="zh-CN" dirty="0" smtClean="0">
                <a:latin typeface="+mn-ea"/>
              </a:rPr>
              <a:t>a</a:t>
            </a:r>
            <a:r>
              <a:rPr lang="zh-CN" altLang="en-US" dirty="0" smtClean="0">
                <a:latin typeface="+mn-ea"/>
              </a:rPr>
              <a:t>）</a:t>
            </a:r>
            <a:endParaRPr lang="zh-CN" altLang="en-US" dirty="0"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73616" y="6068523"/>
            <a:ext cx="202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n-ea"/>
              </a:rPr>
              <a:t>(b)</a:t>
            </a:r>
            <a:endParaRPr lang="zh-CN" altLang="en-US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05192" y="2287989"/>
            <a:ext cx="3037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非线性方程组问题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8275632" y="2219156"/>
            <a:ext cx="2634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多模态优化问题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5153187" y="6037526"/>
            <a:ext cx="33786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如何找多个最优解？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1888397" y="719776"/>
            <a:ext cx="16209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latin typeface="+mn-ea"/>
              </a:rPr>
              <a:t>研究</a:t>
            </a:r>
            <a:r>
              <a:rPr lang="zh-CN" altLang="en-US" sz="2800" b="0" dirty="0" smtClean="0">
                <a:latin typeface="+mn-ea"/>
              </a:rPr>
              <a:t>背景</a:t>
            </a:r>
            <a:endParaRPr lang="zh-CN" altLang="en-US" sz="2800" b="0" dirty="0">
              <a:latin typeface="+mn-ea"/>
            </a:endParaRPr>
          </a:p>
        </p:txBody>
      </p:sp>
      <p:pic>
        <p:nvPicPr>
          <p:cNvPr id="15" name="Picture 6" descr="https://gimg2.baidu.com/image_search/src=http%3A%2F%2Fimg7.zhubajie.com%2Ftask%2F2009-11%2F07%2F172636%2Fwv1wddif.jpg&amp;refer=http%3A%2F%2Fimg7.zhubajie.com&amp;app=2002&amp;size=f9999,10000&amp;q=a80&amp;n=0&amp;g=0n&amp;fmt=jpeg?sec=1621751861&amp;t=9898d53b6cece5ee0166dbbf790b222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706" y="5825851"/>
            <a:ext cx="684961" cy="85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95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2706710" y="2030277"/>
            <a:ext cx="8421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传统数学方法：对初始定义域，函数是否可微等等有要求。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  <p:sp>
        <p:nvSpPr>
          <p:cNvPr id="16" name="椭圆 15"/>
          <p:cNvSpPr/>
          <p:nvPr/>
        </p:nvSpPr>
        <p:spPr>
          <a:xfrm>
            <a:off x="2433234" y="2162013"/>
            <a:ext cx="162732" cy="170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>
            <a:off x="6044337" y="2952428"/>
            <a:ext cx="472699" cy="9453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681207" y="3988900"/>
            <a:ext cx="8051370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/>
              <a:t>智能优化方法：</a:t>
            </a:r>
            <a:r>
              <a:rPr lang="zh-CN" altLang="en-US" sz="2400" dirty="0"/>
              <a:t>作为一种全局优化算法</a:t>
            </a:r>
            <a:r>
              <a:rPr lang="en-US" altLang="zh-CN" sz="2400" dirty="0"/>
              <a:t>, </a:t>
            </a:r>
            <a:r>
              <a:rPr lang="zh-CN" altLang="en-US" sz="2400" dirty="0"/>
              <a:t>具有</a:t>
            </a:r>
            <a:r>
              <a:rPr lang="zh-CN" altLang="en-US" sz="2400" b="1" dirty="0">
                <a:solidFill>
                  <a:srgbClr val="FF0000"/>
                </a:solidFill>
              </a:rPr>
              <a:t>自学习、自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适应的</a:t>
            </a:r>
            <a:r>
              <a:rPr lang="zh-CN" altLang="en-US" sz="2400" dirty="0" smtClean="0"/>
              <a:t>特性，能有效解决很多实际问题。</a:t>
            </a:r>
            <a:r>
              <a:rPr lang="en-US" altLang="zh-CN" sz="2400" dirty="0" smtClean="0"/>
              <a:t> </a:t>
            </a:r>
            <a:endParaRPr lang="zh-CN" altLang="en-US" sz="2400" dirty="0"/>
          </a:p>
        </p:txBody>
      </p:sp>
      <p:sp>
        <p:nvSpPr>
          <p:cNvPr id="19" name="椭圆 18"/>
          <p:cNvSpPr/>
          <p:nvPr/>
        </p:nvSpPr>
        <p:spPr>
          <a:xfrm>
            <a:off x="2433234" y="4390965"/>
            <a:ext cx="162732" cy="170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870728" y="7670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+mn-ea"/>
              </a:rPr>
              <a:t>研究</a:t>
            </a:r>
            <a:r>
              <a:rPr lang="zh-CN" altLang="en-US" sz="2800" b="0" dirty="0" smtClean="0">
                <a:latin typeface="+mn-ea"/>
              </a:rPr>
              <a:t>背景</a:t>
            </a:r>
            <a:endParaRPr lang="zh-CN" altLang="en-US" sz="2800" b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762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研究内容</a:t>
            </a:r>
            <a:endParaRPr lang="zh-CN" altLang="zh-CN" sz="4400" kern="1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61759" y="4058894"/>
            <a:ext cx="7862277" cy="1286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</a:rPr>
              <a:t>求解非线性方程组系统的改进差分进化算法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</a:rPr>
              <a:t>混合小生境技术和双存档的差分进化</a:t>
            </a:r>
            <a:r>
              <a:rPr lang="zh-CN" altLang="en-US" dirty="0" smtClean="0">
                <a:solidFill>
                  <a:schemeClr val="bg1"/>
                </a:solidFill>
              </a:rPr>
              <a:t>算法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</a:rPr>
              <a:t>混合小生境和动态种群的差分进化算法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18"/>
            <p:cNvSpPr>
              <a:spLocks noChangeAspect="1" noEditPoints="1"/>
            </p:cNvSpPr>
            <p:nvPr/>
          </p:nvSpPr>
          <p:spPr bwMode="auto">
            <a:xfrm>
              <a:off x="5781302" y="1521292"/>
              <a:ext cx="900000" cy="1079474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1">
            <a:extLst>
              <a:ext uri="{FF2B5EF4-FFF2-40B4-BE49-F238E27FC236}">
                <a16:creationId xmlns="" xmlns:a16="http://schemas.microsoft.com/office/drawing/2014/main" id="{1547DF5C-9F88-4017-AD44-43FDD2E83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9757" y="2169039"/>
            <a:ext cx="2414373" cy="679364"/>
          </a:xfrm>
          <a:prstGeom prst="rect">
            <a:avLst/>
          </a:prstGeom>
          <a:solidFill>
            <a:srgbClr val="00AEEE">
              <a:alpha val="56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基于邻域</a:t>
            </a:r>
            <a:r>
              <a:rPr lang="zh-CN" altLang="en-US" dirty="0" smtClean="0"/>
              <a:t>拥挤的</a:t>
            </a:r>
            <a:r>
              <a:rPr lang="zh-CN" altLang="en-US" dirty="0"/>
              <a:t>差分进化</a:t>
            </a:r>
            <a:r>
              <a:rPr lang="zh-CN" altLang="en-US" dirty="0" smtClean="0"/>
              <a:t>算法</a:t>
            </a:r>
            <a:r>
              <a:rPr lang="en-US" altLang="zh-CN" dirty="0" smtClean="0"/>
              <a:t>(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NCDE</a:t>
            </a:r>
            <a:r>
              <a:rPr lang="en-US" altLang="zh-CN" dirty="0"/>
              <a:t>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Rectangle 21">
            <a:extLst>
              <a:ext uri="{FF2B5EF4-FFF2-40B4-BE49-F238E27FC236}">
                <a16:creationId xmlns="" xmlns:a16="http://schemas.microsoft.com/office/drawing/2014/main" id="{1547DF5C-9F88-4017-AD44-43FDD2E83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3577" y="2107320"/>
            <a:ext cx="2789301" cy="806927"/>
          </a:xfrm>
          <a:prstGeom prst="rect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求解非线性方程组系统的改进差分进化</a:t>
            </a:r>
            <a:r>
              <a:rPr lang="zh-CN" altLang="en-US" dirty="0" smtClean="0"/>
              <a:t>算法</a:t>
            </a:r>
            <a:r>
              <a:rPr lang="en-US" altLang="zh-CN" dirty="0" smtClean="0"/>
              <a:t>(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cxnSp>
        <p:nvCxnSpPr>
          <p:cNvPr id="9" name="肘形连接符 8"/>
          <p:cNvCxnSpPr>
            <a:stCxn id="5" idx="3"/>
            <a:endCxn id="7" idx="1"/>
          </p:cNvCxnSpPr>
          <p:nvPr/>
        </p:nvCxnSpPr>
        <p:spPr>
          <a:xfrm>
            <a:off x="4264130" y="2508721"/>
            <a:ext cx="969447" cy="20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1">
            <a:extLst>
              <a:ext uri="{FF2B5EF4-FFF2-40B4-BE49-F238E27FC236}">
                <a16:creationId xmlns="" xmlns:a16="http://schemas.microsoft.com/office/drawing/2014/main" id="{32DF3E6A-2A57-4FA7-99B3-B2C72DE3E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3577" y="3514471"/>
            <a:ext cx="2789301" cy="968731"/>
          </a:xfrm>
          <a:prstGeom prst="rect">
            <a:avLst/>
          </a:prstGeom>
          <a:solidFill>
            <a:srgbClr val="FF7B7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混合小生境技术和双存档的差分进化</a:t>
            </a:r>
            <a:r>
              <a:rPr lang="zh-CN" altLang="en-US" dirty="0" smtClean="0"/>
              <a:t>算法</a:t>
            </a:r>
            <a:r>
              <a:rPr lang="en-US" altLang="zh-CN" dirty="0" smtClean="0"/>
              <a:t>(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HNDE/2A)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5" name="Rectangle 21">
            <a:extLst>
              <a:ext uri="{FF2B5EF4-FFF2-40B4-BE49-F238E27FC236}">
                <a16:creationId xmlns="" xmlns:a16="http://schemas.microsoft.com/office/drawing/2014/main" id="{32DF3E6A-2A57-4FA7-99B3-B2C72DE3E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2112" y="4990902"/>
            <a:ext cx="2772230" cy="834830"/>
          </a:xfrm>
          <a:prstGeom prst="rect">
            <a:avLst/>
          </a:prstGeom>
          <a:solidFill>
            <a:srgbClr val="FF7B7D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混合小生境和动态种群的差分进化</a:t>
            </a:r>
            <a:r>
              <a:rPr lang="zh-CN" altLang="en-US" dirty="0" smtClean="0"/>
              <a:t>算法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(DHNDE)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98560" y="1922654"/>
            <a:ext cx="85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改进</a:t>
            </a:r>
          </a:p>
        </p:txBody>
      </p:sp>
      <p:sp>
        <p:nvSpPr>
          <p:cNvPr id="19" name="矩形: 圆角 30">
            <a:extLst>
              <a:ext uri="{FF2B5EF4-FFF2-40B4-BE49-F238E27FC236}">
                <a16:creationId xmlns="" xmlns:a16="http://schemas.microsoft.com/office/drawing/2014/main" id="{2F224852-F5F8-4F4C-9D07-F7B3914C00F3}"/>
              </a:ext>
            </a:extLst>
          </p:cNvPr>
          <p:cNvSpPr/>
          <p:nvPr/>
        </p:nvSpPr>
        <p:spPr>
          <a:xfrm>
            <a:off x="9134761" y="2136117"/>
            <a:ext cx="2346425" cy="745208"/>
          </a:xfrm>
          <a:prstGeom prst="roundRect">
            <a:avLst/>
          </a:prstGeom>
          <a:solidFill>
            <a:srgbClr val="EDC051">
              <a:alpha val="41961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控制与决策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发表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563879" y="3514471"/>
            <a:ext cx="116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结合改进</a:t>
            </a:r>
            <a:endParaRPr lang="zh-CN" altLang="en-US" dirty="0"/>
          </a:p>
        </p:txBody>
      </p:sp>
      <p:sp>
        <p:nvSpPr>
          <p:cNvPr id="30" name="矩形: 圆角 30">
            <a:extLst>
              <a:ext uri="{FF2B5EF4-FFF2-40B4-BE49-F238E27FC236}">
                <a16:creationId xmlns="" xmlns:a16="http://schemas.microsoft.com/office/drawing/2014/main" id="{2F224852-F5F8-4F4C-9D07-F7B3914C00F3}"/>
              </a:ext>
            </a:extLst>
          </p:cNvPr>
          <p:cNvSpPr/>
          <p:nvPr/>
        </p:nvSpPr>
        <p:spPr>
          <a:xfrm>
            <a:off x="9047005" y="3365006"/>
            <a:ext cx="3049287" cy="1267659"/>
          </a:xfrm>
          <a:prstGeom prst="roundRect">
            <a:avLst/>
          </a:prstGeom>
          <a:solidFill>
            <a:srgbClr val="EDC051">
              <a:alpha val="41961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《IEEE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Transactions on Systems, Man and Cybernetics: 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Systems》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修在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</a:t>
            </a:r>
          </a:p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: 圆角 41">
            <a:extLst>
              <a:ext uri="{FF2B5EF4-FFF2-40B4-BE49-F238E27FC236}">
                <a16:creationId xmlns="" xmlns:a16="http://schemas.microsoft.com/office/drawing/2014/main" id="{B936FC3D-7D90-4088-B70F-242E74342966}"/>
              </a:ext>
            </a:extLst>
          </p:cNvPr>
          <p:cNvSpPr/>
          <p:nvPr/>
        </p:nvSpPr>
        <p:spPr>
          <a:xfrm>
            <a:off x="983646" y="629460"/>
            <a:ext cx="3942066" cy="647274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逻辑关系图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肘形连接符 3"/>
          <p:cNvCxnSpPr>
            <a:stCxn id="5" idx="2"/>
            <a:endCxn id="10" idx="1"/>
          </p:cNvCxnSpPr>
          <p:nvPr/>
        </p:nvCxnSpPr>
        <p:spPr>
          <a:xfrm rot="16200000" flipH="1">
            <a:off x="3570043" y="2335303"/>
            <a:ext cx="1150434" cy="21766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/>
          <p:cNvCxnSpPr>
            <a:stCxn id="7" idx="3"/>
            <a:endCxn id="19" idx="1"/>
          </p:cNvCxnSpPr>
          <p:nvPr/>
        </p:nvCxnSpPr>
        <p:spPr>
          <a:xfrm flipV="1">
            <a:off x="8022878" y="2508721"/>
            <a:ext cx="1111883" cy="20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肘形连接符 82"/>
          <p:cNvCxnSpPr>
            <a:stCxn id="21" idx="0"/>
            <a:endCxn id="10" idx="1"/>
          </p:cNvCxnSpPr>
          <p:nvPr/>
        </p:nvCxnSpPr>
        <p:spPr>
          <a:xfrm rot="5400000" flipH="1" flipV="1">
            <a:off x="3662017" y="3396834"/>
            <a:ext cx="969556" cy="21735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肘形连接符 84"/>
          <p:cNvCxnSpPr>
            <a:stCxn id="10" idx="3"/>
          </p:cNvCxnSpPr>
          <p:nvPr/>
        </p:nvCxnSpPr>
        <p:spPr>
          <a:xfrm flipV="1">
            <a:off x="8022878" y="3998836"/>
            <a:ext cx="102412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15" idx="3"/>
          </p:cNvCxnSpPr>
          <p:nvPr/>
        </p:nvCxnSpPr>
        <p:spPr>
          <a:xfrm>
            <a:off x="8014342" y="5408317"/>
            <a:ext cx="1033948" cy="5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>
            <a:stCxn id="10" idx="2"/>
            <a:endCxn id="15" idx="0"/>
          </p:cNvCxnSpPr>
          <p:nvPr/>
        </p:nvCxnSpPr>
        <p:spPr>
          <a:xfrm flipH="1">
            <a:off x="6628227" y="4483202"/>
            <a:ext cx="1" cy="50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本框 119"/>
          <p:cNvSpPr txBox="1"/>
          <p:nvPr/>
        </p:nvSpPr>
        <p:spPr>
          <a:xfrm>
            <a:off x="6853943" y="4576427"/>
            <a:ext cx="65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启发</a:t>
            </a:r>
            <a:endParaRPr lang="zh-CN" altLang="en-US" dirty="0"/>
          </a:p>
        </p:txBody>
      </p:sp>
      <p:sp>
        <p:nvSpPr>
          <p:cNvPr id="21" name="Rectangle 21">
            <a:extLst>
              <a:ext uri="{FF2B5EF4-FFF2-40B4-BE49-F238E27FC236}">
                <a16:creationId xmlns="" xmlns:a16="http://schemas.microsoft.com/office/drawing/2014/main" id="{1547DF5C-9F88-4017-AD44-43FDD2E83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2827" y="4968393"/>
            <a:ext cx="2414373" cy="679364"/>
          </a:xfrm>
          <a:prstGeom prst="rect">
            <a:avLst/>
          </a:prstGeom>
          <a:solidFill>
            <a:srgbClr val="00AEEE">
              <a:alpha val="56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基于邻域物种的差分进化算法</a:t>
            </a:r>
            <a:r>
              <a:rPr lang="en-US" altLang="zh-CN" dirty="0"/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NSDE</a:t>
            </a:r>
            <a:r>
              <a:rPr lang="en-US" altLang="zh-CN" dirty="0"/>
              <a:t>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2" name="矩形: 圆角 30">
            <a:extLst>
              <a:ext uri="{FF2B5EF4-FFF2-40B4-BE49-F238E27FC236}">
                <a16:creationId xmlns="" xmlns:a16="http://schemas.microsoft.com/office/drawing/2014/main" id="{2F224852-F5F8-4F4C-9D07-F7B3914C00F3}"/>
              </a:ext>
            </a:extLst>
          </p:cNvPr>
          <p:cNvSpPr/>
          <p:nvPr/>
        </p:nvSpPr>
        <p:spPr>
          <a:xfrm>
            <a:off x="9047004" y="4774487"/>
            <a:ext cx="3049288" cy="1267659"/>
          </a:xfrm>
          <a:prstGeom prst="roundRect">
            <a:avLst/>
          </a:prstGeom>
          <a:solidFill>
            <a:srgbClr val="EDC051">
              <a:alpha val="41961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《IEEE Transactions on Emerging Topics in Computational Intelligence</a:t>
            </a:r>
          </a:p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</a:t>
            </a:r>
          </a:p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945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332981" y="576946"/>
            <a:ext cx="83150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+mj-ea"/>
                <a:ea typeface="+mj-ea"/>
              </a:rPr>
              <a:t>求解非线性方程组系统的改进差分进化</a:t>
            </a:r>
            <a:r>
              <a:rPr lang="zh-CN" altLang="en-US" sz="2800" dirty="0" smtClean="0">
                <a:latin typeface="+mj-ea"/>
                <a:ea typeface="+mj-ea"/>
              </a:rPr>
              <a:t>算法</a:t>
            </a:r>
            <a:r>
              <a:rPr lang="en-US" altLang="zh-CN" sz="28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(CADE)</a:t>
            </a:r>
            <a:r>
              <a:rPr lang="zh-CN" altLang="en-US" sz="28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en-US" altLang="zh-CN" sz="28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73306" y="1556883"/>
            <a:ext cx="89226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研究动机</a:t>
            </a:r>
            <a:r>
              <a:rPr lang="zh-CN" altLang="en-US" sz="2400" dirty="0" smtClean="0"/>
              <a:t>：基于</a:t>
            </a:r>
            <a:r>
              <a:rPr lang="zh-CN" altLang="en-US" sz="2400" dirty="0"/>
              <a:t>邻域拥挤的差分进化</a:t>
            </a:r>
            <a:r>
              <a:rPr lang="zh-CN" altLang="en-US" sz="2400" dirty="0" smtClean="0"/>
              <a:t>算法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(NCDE)</a:t>
            </a:r>
            <a:r>
              <a:rPr lang="zh-CN" altLang="en-US" sz="2400" dirty="0" smtClean="0"/>
              <a:t>存在的两个问题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701" y="2313354"/>
            <a:ext cx="4201004" cy="3106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970" y="2313354"/>
            <a:ext cx="3931158" cy="31936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92958" y="5702103"/>
            <a:ext cx="2736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（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）易陷入局部最优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7772575" y="5748270"/>
            <a:ext cx="3356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（</a:t>
            </a:r>
            <a:r>
              <a:rPr lang="en-US" altLang="zh-CN" sz="2000" dirty="0"/>
              <a:t>b</a:t>
            </a:r>
            <a:r>
              <a:rPr lang="zh-CN" altLang="en-US" sz="2000" dirty="0" smtClean="0"/>
              <a:t>）易丢失邻近最优解</a:t>
            </a:r>
            <a:endParaRPr lang="zh-CN" altLang="en-US" sz="2000" dirty="0"/>
          </a:p>
        </p:txBody>
      </p:sp>
      <p:sp>
        <p:nvSpPr>
          <p:cNvPr id="10" name="椭圆 9"/>
          <p:cNvSpPr/>
          <p:nvPr/>
        </p:nvSpPr>
        <p:spPr>
          <a:xfrm>
            <a:off x="1914041" y="767166"/>
            <a:ext cx="418940" cy="4262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一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137891" y="3094182"/>
            <a:ext cx="960582" cy="969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315200" y="3805382"/>
            <a:ext cx="655782" cy="7019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0247745" y="2743200"/>
            <a:ext cx="655782" cy="7019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763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达芬奇的左手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A3D52"/>
      </a:accent1>
      <a:accent2>
        <a:srgbClr val="C4AF99"/>
      </a:accent2>
      <a:accent3>
        <a:srgbClr val="5B6C83"/>
      </a:accent3>
      <a:accent4>
        <a:srgbClr val="D7CCB8"/>
      </a:accent4>
      <a:accent5>
        <a:srgbClr val="38526E"/>
      </a:accent5>
      <a:accent6>
        <a:srgbClr val="BFBFBF"/>
      </a:accent6>
      <a:hlink>
        <a:srgbClr val="2A3D52"/>
      </a:hlink>
      <a:folHlink>
        <a:srgbClr val="C4AF99"/>
      </a:folHlink>
    </a:clrScheme>
    <a:fontScheme name="Lao UI">
      <a:majorFont>
        <a:latin typeface="Lao UI"/>
        <a:ea typeface="微软雅黑"/>
        <a:cs typeface=""/>
      </a:majorFont>
      <a:minorFont>
        <a:latin typeface="Lao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1554</TotalTime>
  <Words>2506</Words>
  <Application>Microsoft Office PowerPoint</Application>
  <PresentationFormat>宽屏</PresentationFormat>
  <Paragraphs>1191</Paragraphs>
  <Slides>31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Arial Unicode MS</vt:lpstr>
      <vt:lpstr>Lao UI</vt:lpstr>
      <vt:lpstr>Nexa Light</vt:lpstr>
      <vt:lpstr>方正兰亭细黑_GBK</vt:lpstr>
      <vt:lpstr>宋体</vt:lpstr>
      <vt:lpstr>微软雅黑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毕业答辩类</dc:title>
  <dc:subject>RP</dc:subject>
  <dc:creator/>
  <cp:keywords>RP</cp:keywords>
  <dc:description>RP</dc:description>
  <cp:lastModifiedBy>wang kai</cp:lastModifiedBy>
  <cp:revision>115</cp:revision>
  <dcterms:created xsi:type="dcterms:W3CDTF">2018-03-09T08:38:00Z</dcterms:created>
  <dcterms:modified xsi:type="dcterms:W3CDTF">2021-05-07T13:06:38Z</dcterms:modified>
  <cp:category>RP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